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341" r:id="rId4"/>
    <p:sldId id="258" r:id="rId5"/>
    <p:sldId id="342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SSS" initials="S" lastIdx="3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382" autoAdjust="0"/>
    <p:restoredTop sz="98925" autoAdjust="0"/>
  </p:normalViewPr>
  <p:slideViewPr>
    <p:cSldViewPr>
      <p:cViewPr varScale="1">
        <p:scale>
          <a:sx n="73" d="100"/>
          <a:sy n="73" d="100"/>
        </p:scale>
        <p:origin x="-159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6/20/2021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6/20/2021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6/20/2021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US" sz="5400" b="1" dirty="0" smtClean="0">
                <a:solidFill>
                  <a:srgbClr val="00B0F0"/>
                </a:solidFill>
              </a:rPr>
              <a:t>Software Engineering</a:t>
            </a:r>
            <a:endParaRPr lang="en-IN" sz="5400" b="1" dirty="0">
              <a:solidFill>
                <a:srgbClr val="00B0F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r"/>
            <a:r>
              <a:rPr lang="en-IN" dirty="0" smtClean="0"/>
              <a:t>S.S. Satapathy</a:t>
            </a:r>
          </a:p>
          <a:p>
            <a:pPr algn="r"/>
            <a:r>
              <a:rPr lang="en-IN" dirty="0" smtClean="0"/>
              <a:t>Dept. of CSE</a:t>
            </a:r>
          </a:p>
          <a:p>
            <a:pPr algn="r"/>
            <a:r>
              <a:rPr lang="en-IN" dirty="0" smtClean="0"/>
              <a:t>TU</a:t>
            </a:r>
            <a:endParaRPr lang="en-IN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401762"/>
          </a:xfrm>
        </p:spPr>
        <p:txBody>
          <a:bodyPr>
            <a:noAutofit/>
          </a:bodyPr>
          <a:lstStyle/>
          <a:p>
            <a:r>
              <a:rPr lang="en-US" sz="5400" b="1" dirty="0" smtClean="0"/>
              <a:t>Evolution of </a:t>
            </a:r>
            <a:r>
              <a:rPr lang="en-US" sz="5400" dirty="0" smtClean="0"/>
              <a:t/>
            </a:r>
            <a:br>
              <a:rPr lang="en-US" sz="5400" dirty="0" smtClean="0"/>
            </a:br>
            <a:r>
              <a:rPr lang="en-US" sz="5400" b="1" dirty="0" smtClean="0"/>
              <a:t>Software Design Techniques</a:t>
            </a:r>
            <a:r>
              <a:rPr lang="en-US" sz="5400" dirty="0" smtClean="0"/>
              <a:t> </a:t>
            </a:r>
            <a:endParaRPr lang="en-US" sz="5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57400"/>
            <a:ext cx="8382000" cy="4495800"/>
          </a:xfrm>
        </p:spPr>
        <p:txBody>
          <a:bodyPr>
            <a:noAutofit/>
          </a:bodyPr>
          <a:lstStyle/>
          <a:p>
            <a:pPr marL="514350" indent="-514350" algn="just">
              <a:buFont typeface="+mj-lt"/>
              <a:buAutoNum type="arabicPeriod"/>
            </a:pPr>
            <a:r>
              <a:rPr lang="en-US" sz="4800" dirty="0" smtClean="0"/>
              <a:t>Exploratory Programming 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n-US" sz="4800" dirty="0" smtClean="0"/>
              <a:t>Structured programming 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n-US" sz="4800" dirty="0" smtClean="0"/>
              <a:t>Data structure-oriented design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n-US" sz="4800" dirty="0" smtClean="0"/>
              <a:t>Data flow-oriented design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n-US" sz="4800" dirty="0" smtClean="0"/>
              <a:t>Object-oriented design </a:t>
            </a:r>
            <a:endParaRPr lang="en-US" sz="4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Exploratory Programming (1950s)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29200"/>
          </a:xfrm>
        </p:spPr>
        <p:txBody>
          <a:bodyPr/>
          <a:lstStyle/>
          <a:p>
            <a:pPr algn="just"/>
            <a:r>
              <a:rPr lang="en-US" b="1" dirty="0" smtClean="0"/>
              <a:t>Programs</a:t>
            </a:r>
            <a:r>
              <a:rPr lang="en-US" dirty="0" smtClean="0"/>
              <a:t> were written </a:t>
            </a:r>
            <a:r>
              <a:rPr lang="en-US" b="1" dirty="0" smtClean="0"/>
              <a:t>in assembly language</a:t>
            </a:r>
          </a:p>
          <a:p>
            <a:pPr algn="just"/>
            <a:r>
              <a:rPr lang="en-US" b="1" dirty="0" smtClean="0"/>
              <a:t>Programs</a:t>
            </a:r>
            <a:r>
              <a:rPr lang="en-US" dirty="0" smtClean="0"/>
              <a:t> were very </a:t>
            </a:r>
            <a:r>
              <a:rPr lang="en-US" b="1" dirty="0" smtClean="0"/>
              <a:t>small</a:t>
            </a:r>
            <a:r>
              <a:rPr lang="en-US" dirty="0" smtClean="0"/>
              <a:t>, about few hundreds of lines of assembly code</a:t>
            </a:r>
          </a:p>
          <a:p>
            <a:pPr algn="just"/>
            <a:r>
              <a:rPr lang="en-US" dirty="0" smtClean="0"/>
              <a:t>There was </a:t>
            </a:r>
            <a:r>
              <a:rPr lang="en-US" b="1" dirty="0" smtClean="0"/>
              <a:t>no systematic approach </a:t>
            </a:r>
            <a:r>
              <a:rPr lang="en-US" dirty="0" smtClean="0"/>
              <a:t>of writing programs, programmer were writing programs as per their </a:t>
            </a:r>
            <a:r>
              <a:rPr lang="en-US" b="1" dirty="0" smtClean="0"/>
              <a:t>own individual style</a:t>
            </a:r>
            <a:endParaRPr lang="en-US" b="1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/>
          <a:lstStyle/>
          <a:p>
            <a:r>
              <a:rPr lang="en-US" b="1" dirty="0" smtClean="0"/>
              <a:t>Structured programming (1960s)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19200"/>
            <a:ext cx="8610600" cy="5410200"/>
          </a:xfrm>
        </p:spPr>
        <p:txBody>
          <a:bodyPr>
            <a:normAutofit fontScale="85000" lnSpcReduction="10000"/>
          </a:bodyPr>
          <a:lstStyle/>
          <a:p>
            <a:pPr algn="just"/>
            <a:r>
              <a:rPr lang="en-US" b="1" dirty="0" smtClean="0">
                <a:solidFill>
                  <a:srgbClr val="00B0F0"/>
                </a:solidFill>
              </a:rPr>
              <a:t>High-level programming languages </a:t>
            </a:r>
            <a:r>
              <a:rPr lang="en-US" dirty="0" smtClean="0"/>
              <a:t>like FORTRAN, ALGOL, and COBOL etc came up for programming</a:t>
            </a:r>
          </a:p>
          <a:p>
            <a:pPr algn="just"/>
            <a:r>
              <a:rPr lang="en-US" dirty="0" smtClean="0"/>
              <a:t>Programmers </a:t>
            </a:r>
            <a:r>
              <a:rPr lang="en-US" b="1" dirty="0" smtClean="0"/>
              <a:t>started giving </a:t>
            </a:r>
            <a:r>
              <a:rPr lang="en-US" b="1" dirty="0" smtClean="0">
                <a:solidFill>
                  <a:srgbClr val="00B0F0"/>
                </a:solidFill>
              </a:rPr>
              <a:t>emphasis</a:t>
            </a:r>
            <a:r>
              <a:rPr lang="en-US" b="1" dirty="0" smtClean="0"/>
              <a:t> on program’s </a:t>
            </a:r>
            <a:r>
              <a:rPr lang="en-US" b="1" dirty="0" smtClean="0">
                <a:solidFill>
                  <a:srgbClr val="00B0F0"/>
                </a:solidFill>
              </a:rPr>
              <a:t>control flow structure</a:t>
            </a:r>
          </a:p>
          <a:p>
            <a:pPr algn="just"/>
            <a:r>
              <a:rPr lang="en-US" dirty="0" smtClean="0"/>
              <a:t>Basis of the </a:t>
            </a:r>
            <a:r>
              <a:rPr lang="en-US" b="1" dirty="0" smtClean="0"/>
              <a:t>structured programming </a:t>
            </a:r>
            <a:r>
              <a:rPr lang="en-US" dirty="0" smtClean="0"/>
              <a:t>methodology was established</a:t>
            </a:r>
          </a:p>
          <a:p>
            <a:pPr lvl="1" algn="just"/>
            <a:r>
              <a:rPr lang="en-US" b="1" dirty="0" smtClean="0"/>
              <a:t>Only three programming constructs – </a:t>
            </a:r>
            <a:r>
              <a:rPr lang="en-US" b="1" dirty="0" smtClean="0">
                <a:solidFill>
                  <a:srgbClr val="00B0F0"/>
                </a:solidFill>
              </a:rPr>
              <a:t>sequence</a:t>
            </a:r>
            <a:r>
              <a:rPr lang="en-US" b="1" dirty="0" smtClean="0"/>
              <a:t>, </a:t>
            </a:r>
            <a:r>
              <a:rPr lang="en-US" b="1" dirty="0" smtClean="0">
                <a:solidFill>
                  <a:srgbClr val="00B0F0"/>
                </a:solidFill>
              </a:rPr>
              <a:t>selection</a:t>
            </a:r>
            <a:r>
              <a:rPr lang="en-US" b="1" dirty="0" smtClean="0"/>
              <a:t>, and </a:t>
            </a:r>
            <a:r>
              <a:rPr lang="en-US" b="1" dirty="0" smtClean="0">
                <a:solidFill>
                  <a:srgbClr val="00B0F0"/>
                </a:solidFill>
              </a:rPr>
              <a:t>iteration</a:t>
            </a:r>
            <a:r>
              <a:rPr lang="en-US" b="1" dirty="0" smtClean="0"/>
              <a:t> </a:t>
            </a:r>
            <a:r>
              <a:rPr lang="en-US" dirty="0" smtClean="0"/>
              <a:t>– are </a:t>
            </a:r>
            <a:r>
              <a:rPr lang="en-US" b="1" dirty="0" smtClean="0"/>
              <a:t>sufficient</a:t>
            </a:r>
            <a:r>
              <a:rPr lang="en-US" dirty="0" smtClean="0"/>
              <a:t> to express any programming logic. </a:t>
            </a:r>
          </a:p>
          <a:p>
            <a:pPr lvl="1" algn="just"/>
            <a:r>
              <a:rPr lang="en-US" b="1" dirty="0" smtClean="0">
                <a:solidFill>
                  <a:srgbClr val="FF0000"/>
                </a:solidFill>
              </a:rPr>
              <a:t>Avoid GOTO </a:t>
            </a:r>
            <a:r>
              <a:rPr lang="en-US" dirty="0" smtClean="0"/>
              <a:t>statement</a:t>
            </a:r>
          </a:p>
          <a:p>
            <a:pPr algn="just"/>
            <a:r>
              <a:rPr lang="en-US" dirty="0" smtClean="0"/>
              <a:t>Soon Languages like </a:t>
            </a:r>
            <a:r>
              <a:rPr lang="en-US" b="1" dirty="0" smtClean="0"/>
              <a:t>Pascal</a:t>
            </a:r>
            <a:r>
              <a:rPr lang="en-US" dirty="0" smtClean="0"/>
              <a:t>, </a:t>
            </a:r>
            <a:r>
              <a:rPr lang="en-US" b="1" dirty="0" smtClean="0"/>
              <a:t>C</a:t>
            </a:r>
            <a:r>
              <a:rPr lang="en-US" dirty="0" smtClean="0"/>
              <a:t> came up that facilitated writing programs with </a:t>
            </a:r>
            <a:r>
              <a:rPr lang="en-US" b="1" dirty="0" smtClean="0"/>
              <a:t>good control structure</a:t>
            </a:r>
            <a:r>
              <a:rPr lang="en-US" dirty="0" smtClean="0"/>
              <a:t>, that let to give emphasis on efficient data structure</a:t>
            </a:r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Data structure-oriented design (1970s)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0"/>
            <a:ext cx="8610600" cy="5029200"/>
          </a:xfrm>
        </p:spPr>
        <p:txBody>
          <a:bodyPr>
            <a:normAutofit/>
          </a:bodyPr>
          <a:lstStyle/>
          <a:p>
            <a:pPr algn="just"/>
            <a:r>
              <a:rPr lang="en-US" b="1" dirty="0" smtClean="0"/>
              <a:t>Designing </a:t>
            </a:r>
            <a:r>
              <a:rPr lang="en-US" b="1" dirty="0" smtClean="0">
                <a:solidFill>
                  <a:srgbClr val="00B0F0"/>
                </a:solidFill>
              </a:rPr>
              <a:t>efficient data structure </a:t>
            </a:r>
            <a:r>
              <a:rPr lang="en-US" dirty="0" smtClean="0"/>
              <a:t>was considered important for a good program.</a:t>
            </a:r>
          </a:p>
          <a:p>
            <a:pPr algn="just"/>
            <a:endParaRPr lang="en-US" dirty="0" smtClean="0"/>
          </a:p>
          <a:p>
            <a:pPr algn="just"/>
            <a:r>
              <a:rPr lang="en-US" dirty="0" smtClean="0"/>
              <a:t>That helped developing </a:t>
            </a:r>
            <a:r>
              <a:rPr lang="en-US" b="1" dirty="0" smtClean="0"/>
              <a:t>efficient programs in terms of </a:t>
            </a:r>
            <a:r>
              <a:rPr lang="en-US" b="1" dirty="0" smtClean="0">
                <a:solidFill>
                  <a:srgbClr val="00B0F0"/>
                </a:solidFill>
              </a:rPr>
              <a:t>optimum time and space </a:t>
            </a:r>
            <a:r>
              <a:rPr lang="en-US" dirty="0" smtClean="0"/>
              <a:t>requirement.</a:t>
            </a:r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249362"/>
          </a:xfrm>
        </p:spPr>
        <p:txBody>
          <a:bodyPr>
            <a:normAutofit/>
          </a:bodyPr>
          <a:lstStyle/>
          <a:p>
            <a:r>
              <a:rPr lang="en-US" b="1" dirty="0" smtClean="0"/>
              <a:t>Data flow-oriented design (1970s)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8610600" cy="4572000"/>
          </a:xfrm>
        </p:spPr>
        <p:txBody>
          <a:bodyPr>
            <a:normAutofit/>
          </a:bodyPr>
          <a:lstStyle/>
          <a:p>
            <a:pPr algn="just"/>
            <a:r>
              <a:rPr lang="en-IN" dirty="0" smtClean="0"/>
              <a:t>Principle behind this design is that, to have a good program structure, one has to </a:t>
            </a:r>
            <a:r>
              <a:rPr lang="en-IN" b="1" dirty="0" smtClean="0">
                <a:solidFill>
                  <a:srgbClr val="00B0F0"/>
                </a:solidFill>
              </a:rPr>
              <a:t>study how the data flows from input to the output </a:t>
            </a:r>
            <a:r>
              <a:rPr lang="en-IN" dirty="0" smtClean="0"/>
              <a:t>of the program. </a:t>
            </a:r>
          </a:p>
          <a:p>
            <a:pPr algn="just"/>
            <a:r>
              <a:rPr lang="en-IN" b="1" dirty="0" smtClean="0"/>
              <a:t>Every program reads data and then processes that data to produce some output</a:t>
            </a:r>
            <a:r>
              <a:rPr lang="en-IN" dirty="0" smtClean="0"/>
              <a:t>. </a:t>
            </a:r>
          </a:p>
          <a:p>
            <a:pPr algn="just"/>
            <a:r>
              <a:rPr lang="en-IN" dirty="0" smtClean="0"/>
              <a:t>Once the </a:t>
            </a:r>
            <a:r>
              <a:rPr lang="en-IN" b="1" dirty="0" smtClean="0"/>
              <a:t>data flow structure is understood</a:t>
            </a:r>
            <a:r>
              <a:rPr lang="en-IN" dirty="0" smtClean="0"/>
              <a:t>, it will be </a:t>
            </a:r>
            <a:r>
              <a:rPr lang="en-IN" b="1" dirty="0" smtClean="0"/>
              <a:t>easy to derive the program structure</a:t>
            </a:r>
            <a:r>
              <a:rPr lang="en-IN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20762"/>
          </a:xfrm>
        </p:spPr>
        <p:txBody>
          <a:bodyPr>
            <a:normAutofit/>
          </a:bodyPr>
          <a:lstStyle/>
          <a:p>
            <a:r>
              <a:rPr lang="en-US" b="1" dirty="0" smtClean="0"/>
              <a:t>Object-oriented design (1980s)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295400"/>
            <a:ext cx="8686800" cy="5257800"/>
          </a:xfrm>
        </p:spPr>
        <p:txBody>
          <a:bodyPr>
            <a:normAutofit/>
          </a:bodyPr>
          <a:lstStyle/>
          <a:p>
            <a:pPr algn="just"/>
            <a:r>
              <a:rPr lang="en-IN" dirty="0" smtClean="0"/>
              <a:t>This is the </a:t>
            </a:r>
            <a:r>
              <a:rPr lang="en-IN" b="1" dirty="0" smtClean="0"/>
              <a:t>most recent and </a:t>
            </a:r>
            <a:r>
              <a:rPr lang="en-IN" b="1" dirty="0" smtClean="0">
                <a:solidFill>
                  <a:srgbClr val="00B0F0"/>
                </a:solidFill>
              </a:rPr>
              <a:t>commonly used technique</a:t>
            </a:r>
            <a:r>
              <a:rPr lang="en-IN" dirty="0" smtClean="0"/>
              <a:t>. </a:t>
            </a:r>
          </a:p>
          <a:p>
            <a:pPr algn="just"/>
            <a:r>
              <a:rPr lang="en-IN" dirty="0" smtClean="0"/>
              <a:t>It is based on </a:t>
            </a:r>
            <a:r>
              <a:rPr lang="en-IN" b="1" dirty="0" smtClean="0">
                <a:solidFill>
                  <a:srgbClr val="00B0F0"/>
                </a:solidFill>
              </a:rPr>
              <a:t>a design approach in which natural objects</a:t>
            </a:r>
            <a:r>
              <a:rPr lang="en-IN" b="1" dirty="0" smtClean="0"/>
              <a:t> </a:t>
            </a:r>
            <a:r>
              <a:rPr lang="en-IN" dirty="0" smtClean="0"/>
              <a:t>(For example, in case of an organization, objects such as employees, pay-roll register, etc.) occurring in a problem </a:t>
            </a:r>
            <a:r>
              <a:rPr lang="en-IN" b="1" dirty="0" smtClean="0">
                <a:solidFill>
                  <a:srgbClr val="00B0F0"/>
                </a:solidFill>
              </a:rPr>
              <a:t>are first identified</a:t>
            </a:r>
            <a:r>
              <a:rPr lang="en-IN" dirty="0" smtClean="0"/>
              <a:t>. Each object essentially acts as a data hiding entity</a:t>
            </a:r>
          </a:p>
          <a:p>
            <a:pPr algn="just"/>
            <a:r>
              <a:rPr lang="en-IN" b="1" dirty="0" smtClean="0">
                <a:solidFill>
                  <a:srgbClr val="00B0F0"/>
                </a:solidFill>
              </a:rPr>
              <a:t>Keeping relationship </a:t>
            </a:r>
            <a:r>
              <a:rPr lang="en-IN" dirty="0" smtClean="0"/>
              <a:t>(such as composition, reference and inheritance) </a:t>
            </a:r>
            <a:r>
              <a:rPr lang="en-IN" b="1" dirty="0" smtClean="0">
                <a:solidFill>
                  <a:srgbClr val="00B0F0"/>
                </a:solidFill>
              </a:rPr>
              <a:t>among objects in view program structures are determined</a:t>
            </a:r>
            <a:r>
              <a:rPr lang="en-IN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N" b="1" dirty="0" smtClean="0"/>
              <a:t>Exploratory Style vs. Modern Style of Software Development</a:t>
            </a:r>
            <a:endParaRPr lang="en-IN" b="1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447800"/>
          <a:ext cx="8305800" cy="4272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73504"/>
                <a:gridCol w="3107896"/>
                <a:gridCol w="47244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Sl.</a:t>
                      </a:r>
                      <a:endParaRPr lang="en-IN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2000" dirty="0" smtClean="0"/>
                        <a:t>Exploratory/ Earlier style</a:t>
                      </a:r>
                      <a:endParaRPr lang="en-IN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2000" dirty="0" smtClean="0"/>
                        <a:t>Modern style </a:t>
                      </a:r>
                      <a:endParaRPr lang="en-IN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lang="en-US" sz="2000" dirty="0" smtClean="0"/>
                        <a:t>1</a:t>
                      </a:r>
                      <a:endParaRPr lang="en-IN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2000" dirty="0" smtClean="0"/>
                        <a:t>Software development</a:t>
                      </a:r>
                      <a:r>
                        <a:rPr lang="en-US" sz="2000" baseline="0" dirty="0" smtClean="0"/>
                        <a:t> process </a:t>
                      </a:r>
                      <a:r>
                        <a:rPr lang="en-US" sz="2000" b="1" baseline="0" dirty="0" smtClean="0"/>
                        <a:t>purely depends on the developer</a:t>
                      </a:r>
                      <a:endParaRPr 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2000" dirty="0" smtClean="0"/>
                        <a:t>Development of a software product</a:t>
                      </a:r>
                      <a:r>
                        <a:rPr lang="en-US" sz="2000" baseline="0" dirty="0" smtClean="0"/>
                        <a:t> is very much</a:t>
                      </a:r>
                      <a:r>
                        <a:rPr lang="en-US" sz="2000" dirty="0" smtClean="0"/>
                        <a:t> </a:t>
                      </a:r>
                      <a:r>
                        <a:rPr lang="en-US" sz="2000" b="1" dirty="0" smtClean="0"/>
                        <a:t>systematic and disciplined</a:t>
                      </a:r>
                      <a:endParaRPr lang="en-US" sz="20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just"/>
                      <a:endParaRPr lang="en-IN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IN" sz="2000" dirty="0" smtClean="0"/>
                        <a:t>based on </a:t>
                      </a:r>
                      <a:r>
                        <a:rPr lang="en-IN" sz="2000" b="1" dirty="0" smtClean="0"/>
                        <a:t>error correction</a:t>
                      </a:r>
                      <a:endParaRPr lang="en-IN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IN" sz="2000" dirty="0" smtClean="0"/>
                        <a:t>based on </a:t>
                      </a:r>
                      <a:r>
                        <a:rPr lang="en-IN" sz="2000" b="1" dirty="0" smtClean="0"/>
                        <a:t>error prevention</a:t>
                      </a:r>
                      <a:endParaRPr lang="en-IN" sz="2000" b="1" dirty="0"/>
                    </a:p>
                  </a:txBody>
                  <a:tcPr/>
                </a:tc>
              </a:tr>
              <a:tr h="1772920">
                <a:tc>
                  <a:txBody>
                    <a:bodyPr/>
                    <a:lstStyle/>
                    <a:p>
                      <a:pPr algn="just"/>
                      <a:r>
                        <a:rPr lang="en-US" sz="2000" dirty="0" smtClean="0"/>
                        <a:t>2</a:t>
                      </a:r>
                      <a:endParaRPr lang="en-IN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IN" sz="2000" b="1" dirty="0" smtClean="0"/>
                        <a:t>coding</a:t>
                      </a:r>
                      <a:r>
                        <a:rPr lang="en-IN" sz="2000" dirty="0" smtClean="0"/>
                        <a:t> was considered </a:t>
                      </a:r>
                      <a:r>
                        <a:rPr lang="en-IN" sz="2000" b="1" dirty="0" smtClean="0"/>
                        <a:t>synonymous </a:t>
                      </a:r>
                      <a:r>
                        <a:rPr lang="en-IN" sz="2000" dirty="0" smtClean="0"/>
                        <a:t>with </a:t>
                      </a:r>
                      <a:r>
                        <a:rPr lang="en-IN" sz="2000" b="1" dirty="0" smtClean="0"/>
                        <a:t>software development</a:t>
                      </a:r>
                      <a:endParaRPr lang="en-IN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IN" sz="2000" b="1" dirty="0" smtClean="0"/>
                        <a:t>coding </a:t>
                      </a:r>
                      <a:r>
                        <a:rPr lang="en-IN" sz="2000" dirty="0" smtClean="0"/>
                        <a:t>is regarded as only </a:t>
                      </a:r>
                      <a:r>
                        <a:rPr lang="en-IN" sz="2000" b="1" dirty="0" smtClean="0"/>
                        <a:t>a small part of </a:t>
                      </a:r>
                      <a:r>
                        <a:rPr lang="en-IN" sz="2000" dirty="0" smtClean="0"/>
                        <a:t>the overall </a:t>
                      </a:r>
                      <a:r>
                        <a:rPr lang="en-IN" sz="2000" b="1" dirty="0" smtClean="0"/>
                        <a:t>software development </a:t>
                      </a:r>
                      <a:r>
                        <a:rPr lang="en-IN" sz="2000" dirty="0" smtClean="0"/>
                        <a:t>activities</a:t>
                      </a:r>
                    </a:p>
                    <a:p>
                      <a:pPr algn="just"/>
                      <a:r>
                        <a:rPr lang="en-IN" sz="20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several development activities such as design and testing which typically require much more effort than coding </a:t>
                      </a:r>
                      <a:endParaRPr lang="en-IN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lang="en-US" sz="2000" dirty="0" smtClean="0"/>
                        <a:t>3</a:t>
                      </a:r>
                      <a:endParaRPr lang="en-IN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2000" dirty="0" smtClean="0"/>
                        <a:t>Software are </a:t>
                      </a:r>
                      <a:r>
                        <a:rPr lang="en-US" sz="2000" b="1" dirty="0" smtClean="0"/>
                        <a:t>poorly designed</a:t>
                      </a:r>
                      <a:endParaRPr lang="en-IN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IN" sz="20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Software development </a:t>
                      </a:r>
                      <a:r>
                        <a:rPr lang="en-IN" sz="20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process is properly documented</a:t>
                      </a:r>
                      <a:r>
                        <a:rPr lang="en-IN" sz="20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. </a:t>
                      </a:r>
                      <a:endParaRPr lang="en-IN" sz="20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533400" y="5722203"/>
            <a:ext cx="8153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/>
              <a:t>Several models of software development processes were/are used in software industry</a:t>
            </a:r>
            <a:endParaRPr lang="en-US" sz="2400" b="1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020762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Job of Modern S/W Developer is Difficult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447800"/>
            <a:ext cx="8534400" cy="5181600"/>
          </a:xfrm>
        </p:spPr>
        <p:txBody>
          <a:bodyPr>
            <a:normAutofit lnSpcReduction="10000"/>
          </a:bodyPr>
          <a:lstStyle/>
          <a:p>
            <a:pPr algn="just"/>
            <a:r>
              <a:rPr lang="en-US" b="1" dirty="0" smtClean="0"/>
              <a:t>Dealing with the </a:t>
            </a:r>
            <a:r>
              <a:rPr lang="en-US" b="1" dirty="0" smtClean="0">
                <a:solidFill>
                  <a:srgbClr val="00B0F0"/>
                </a:solidFill>
              </a:rPr>
              <a:t>Users</a:t>
            </a:r>
          </a:p>
          <a:p>
            <a:pPr lvl="1" algn="just"/>
            <a:r>
              <a:rPr lang="en-US" dirty="0" smtClean="0"/>
              <a:t>Ill defined requirements in many cases</a:t>
            </a:r>
          </a:p>
          <a:p>
            <a:pPr lvl="1" algn="just"/>
            <a:r>
              <a:rPr lang="en-US" dirty="0" smtClean="0"/>
              <a:t>Concerns with ease-of-use and response time</a:t>
            </a:r>
          </a:p>
          <a:p>
            <a:pPr algn="just"/>
            <a:r>
              <a:rPr lang="en-US" b="1" dirty="0" smtClean="0"/>
              <a:t>Dealing with the </a:t>
            </a:r>
            <a:r>
              <a:rPr lang="en-US" b="1" dirty="0" smtClean="0">
                <a:solidFill>
                  <a:srgbClr val="00B0F0"/>
                </a:solidFill>
              </a:rPr>
              <a:t>Technical People</a:t>
            </a:r>
          </a:p>
          <a:p>
            <a:pPr lvl="1" algn="just"/>
            <a:r>
              <a:rPr lang="en-US" dirty="0" smtClean="0"/>
              <a:t>Concerns with the code, database design, file/data structures</a:t>
            </a:r>
          </a:p>
          <a:p>
            <a:pPr algn="just"/>
            <a:r>
              <a:rPr lang="en-US" b="1" dirty="0" smtClean="0"/>
              <a:t>Dealing with </a:t>
            </a:r>
            <a:r>
              <a:rPr lang="en-US" b="1" dirty="0" smtClean="0">
                <a:solidFill>
                  <a:srgbClr val="00B0F0"/>
                </a:solidFill>
              </a:rPr>
              <a:t>Management</a:t>
            </a:r>
          </a:p>
          <a:p>
            <a:pPr lvl="1" algn="just"/>
            <a:r>
              <a:rPr lang="en-US" dirty="0" smtClean="0"/>
              <a:t>Concerns with the returns on the investment</a:t>
            </a:r>
          </a:p>
          <a:p>
            <a:pPr lvl="1" algn="just"/>
            <a:r>
              <a:rPr lang="en-US" dirty="0" smtClean="0"/>
              <a:t>Cost benefit analysis</a:t>
            </a:r>
          </a:p>
          <a:p>
            <a:pPr lvl="1" algn="just"/>
            <a:r>
              <a:rPr lang="en-US" dirty="0" smtClean="0"/>
              <a:t>Schedule</a:t>
            </a:r>
            <a:endParaRPr 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/>
          <a:lstStyle/>
          <a:p>
            <a:r>
              <a:rPr lang="en-US" b="1" dirty="0" smtClean="0"/>
              <a:t>Apply Engineering Approach for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95400"/>
            <a:ext cx="8610600" cy="5257800"/>
          </a:xfrm>
        </p:spPr>
        <p:txBody>
          <a:bodyPr>
            <a:normAutofit/>
          </a:bodyPr>
          <a:lstStyle/>
          <a:p>
            <a:r>
              <a:rPr lang="en-US" dirty="0" smtClean="0"/>
              <a:t>Attempt to </a:t>
            </a:r>
            <a:r>
              <a:rPr lang="en-US" b="1" dirty="0" smtClean="0"/>
              <a:t>estimate cost/effort</a:t>
            </a:r>
          </a:p>
          <a:p>
            <a:r>
              <a:rPr lang="en-US" b="1" dirty="0" smtClean="0"/>
              <a:t>Plan and schedule work</a:t>
            </a:r>
          </a:p>
          <a:p>
            <a:r>
              <a:rPr lang="en-US" dirty="0" smtClean="0"/>
              <a:t>Involve users in </a:t>
            </a:r>
            <a:r>
              <a:rPr lang="en-US" b="1" dirty="0" smtClean="0"/>
              <a:t>defining requirements</a:t>
            </a:r>
          </a:p>
          <a:p>
            <a:r>
              <a:rPr lang="en-US" b="1" dirty="0" smtClean="0"/>
              <a:t>Identify stages </a:t>
            </a:r>
            <a:r>
              <a:rPr lang="en-US" dirty="0" smtClean="0"/>
              <a:t>in development</a:t>
            </a:r>
          </a:p>
          <a:p>
            <a:r>
              <a:rPr lang="en-US" b="1" dirty="0" smtClean="0"/>
              <a:t>Define</a:t>
            </a:r>
            <a:r>
              <a:rPr lang="en-US" dirty="0" smtClean="0"/>
              <a:t> clear </a:t>
            </a:r>
            <a:r>
              <a:rPr lang="en-US" b="1" dirty="0" smtClean="0"/>
              <a:t>milestones</a:t>
            </a:r>
            <a:r>
              <a:rPr lang="en-US" dirty="0" smtClean="0"/>
              <a:t> so that progress can be measured</a:t>
            </a:r>
          </a:p>
          <a:p>
            <a:r>
              <a:rPr lang="en-US" b="1" dirty="0" smtClean="0"/>
              <a:t>Schedule reviews </a:t>
            </a:r>
            <a:r>
              <a:rPr lang="en-US" dirty="0" smtClean="0"/>
              <a:t>both for control and quality</a:t>
            </a:r>
          </a:p>
          <a:p>
            <a:r>
              <a:rPr lang="en-US" b="1" dirty="0" smtClean="0"/>
              <a:t>Define deliverables</a:t>
            </a:r>
          </a:p>
          <a:p>
            <a:r>
              <a:rPr lang="en-US" b="1" dirty="0" smtClean="0"/>
              <a:t>Plan</a:t>
            </a:r>
            <a:r>
              <a:rPr lang="en-US" dirty="0" smtClean="0"/>
              <a:t> for extensive </a:t>
            </a:r>
            <a:r>
              <a:rPr lang="en-US" b="1" dirty="0" smtClean="0"/>
              <a:t>testing</a:t>
            </a:r>
            <a:endParaRPr lang="en-US" b="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000" b="1" dirty="0" smtClean="0"/>
              <a:t>Definition</a:t>
            </a:r>
            <a:endParaRPr lang="en-IN" sz="6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3200400"/>
          </a:xfrm>
        </p:spPr>
        <p:txBody>
          <a:bodyPr>
            <a:normAutofit/>
          </a:bodyPr>
          <a:lstStyle/>
          <a:p>
            <a:pPr algn="just"/>
            <a:r>
              <a:rPr lang="en-IN" sz="3600" b="1" dirty="0" smtClean="0">
                <a:solidFill>
                  <a:srgbClr val="00B0F0"/>
                </a:solidFill>
              </a:rPr>
              <a:t>Engineering approach to develop software</a:t>
            </a:r>
          </a:p>
          <a:p>
            <a:pPr algn="ctr">
              <a:buNone/>
            </a:pPr>
            <a:r>
              <a:rPr lang="en-IN" sz="3600" b="1" dirty="0" smtClean="0">
                <a:solidFill>
                  <a:srgbClr val="00B0F0"/>
                </a:solidFill>
              </a:rPr>
              <a:t>OR</a:t>
            </a:r>
          </a:p>
          <a:p>
            <a:pPr algn="just"/>
            <a:r>
              <a:rPr lang="en-IN" sz="3600" b="1" dirty="0" smtClean="0">
                <a:solidFill>
                  <a:srgbClr val="00B0F0"/>
                </a:solidFill>
              </a:rPr>
              <a:t>Systematic approach to develop software in a cost effective way</a:t>
            </a:r>
            <a:endParaRPr lang="en-IN" sz="3600" dirty="0"/>
          </a:p>
        </p:txBody>
      </p:sp>
      <p:sp>
        <p:nvSpPr>
          <p:cNvPr id="4" name="TextBox 3"/>
          <p:cNvSpPr txBox="1"/>
          <p:nvPr/>
        </p:nvSpPr>
        <p:spPr>
          <a:xfrm>
            <a:off x="533400" y="4876800"/>
            <a:ext cx="830580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IN" sz="2800" b="1" dirty="0" smtClean="0"/>
              <a:t>Unlike other disciplines of Engineering, Software engineering is not based on solid scientific principles, but based on experience of s/w developers. Therefore s/w engineering is continuously changing. </a:t>
            </a:r>
            <a:endParaRPr lang="en-IN" sz="28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792162"/>
          </a:xfrm>
        </p:spPr>
        <p:txBody>
          <a:bodyPr/>
          <a:lstStyle/>
          <a:p>
            <a:r>
              <a:rPr lang="en-US" b="1" dirty="0" smtClean="0"/>
              <a:t>Program vs. Software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066800"/>
            <a:ext cx="4343400" cy="4038600"/>
          </a:xfrm>
        </p:spPr>
        <p:txBody>
          <a:bodyPr>
            <a:normAutofit fontScale="85000" lnSpcReduction="10000"/>
          </a:bodyPr>
          <a:lstStyle/>
          <a:p>
            <a:r>
              <a:rPr lang="en-US" b="1" dirty="0" smtClean="0"/>
              <a:t>Program</a:t>
            </a:r>
          </a:p>
          <a:p>
            <a:pPr lvl="1"/>
            <a:r>
              <a:rPr lang="en-US" dirty="0" smtClean="0"/>
              <a:t>Written for personal problem solving</a:t>
            </a:r>
          </a:p>
          <a:p>
            <a:pPr lvl="1"/>
            <a:r>
              <a:rPr lang="en-US" dirty="0" smtClean="0"/>
              <a:t>For simple/single task/assignment</a:t>
            </a:r>
          </a:p>
          <a:p>
            <a:pPr lvl="1"/>
            <a:r>
              <a:rPr lang="en-US" dirty="0" smtClean="0"/>
              <a:t>Only a few people involved</a:t>
            </a:r>
          </a:p>
          <a:p>
            <a:pPr lvl="1"/>
            <a:r>
              <a:rPr lang="en-US" dirty="0" smtClean="0"/>
              <a:t>Written in one language</a:t>
            </a:r>
          </a:p>
          <a:p>
            <a:pPr lvl="1"/>
            <a:r>
              <a:rPr lang="en-US" dirty="0" smtClean="0"/>
              <a:t>Small in size</a:t>
            </a:r>
          </a:p>
          <a:p>
            <a:pPr lvl="1"/>
            <a:r>
              <a:rPr lang="en-US" dirty="0" smtClean="0"/>
              <a:t>Easy to use</a:t>
            </a:r>
          </a:p>
          <a:p>
            <a:pPr lvl="1"/>
            <a:r>
              <a:rPr lang="en-US" dirty="0" smtClean="0"/>
              <a:t>Little documentation</a:t>
            </a:r>
            <a:endParaRPr lang="en-US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114800" y="1066800"/>
            <a:ext cx="5029200" cy="4343400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Software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–"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Written for general purpose problem solving</a:t>
            </a:r>
          </a:p>
          <a:p>
            <a:pPr marL="742950" lvl="1" indent="-285750">
              <a:spcBef>
                <a:spcPct val="20000"/>
              </a:spcBef>
              <a:buFont typeface="Arial" pitchFamily="34" charset="0"/>
              <a:buChar char="–"/>
            </a:pPr>
            <a:r>
              <a:rPr lang="en-US" sz="2800" dirty="0" smtClean="0"/>
              <a:t>For complicated task/assignment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–"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 large team of people involved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–"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Written in multiple language/packages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–"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Large in size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–"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Complex functionalities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–"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Heavy documentation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76804" name="Picture 4" descr="Building Construction Graphics, Designs &amp; Template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410200" y="4983162"/>
            <a:ext cx="2514600" cy="1722438"/>
          </a:xfrm>
          <a:prstGeom prst="rect">
            <a:avLst/>
          </a:prstGeom>
          <a:noFill/>
        </p:spPr>
      </p:pic>
      <p:pic>
        <p:nvPicPr>
          <p:cNvPr id="76807" name="Picture 7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295400" y="5181600"/>
            <a:ext cx="2033587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274638"/>
            <a:ext cx="8763000" cy="715962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S/W size &amp; effort required Relationship </a:t>
            </a:r>
            <a:endParaRPr lang="en-IN" b="1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2400" y="1219200"/>
            <a:ext cx="4495800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TextBox 5"/>
          <p:cNvSpPr txBox="1"/>
          <p:nvPr/>
        </p:nvSpPr>
        <p:spPr>
          <a:xfrm>
            <a:off x="533400" y="5715000"/>
            <a:ext cx="83058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3200" b="1" dirty="0" smtClean="0">
                <a:solidFill>
                  <a:srgbClr val="00B0F0"/>
                </a:solidFill>
              </a:rPr>
              <a:t>Software engineering </a:t>
            </a:r>
            <a:r>
              <a:rPr lang="en-IN" sz="3200" b="1" dirty="0" smtClean="0"/>
              <a:t>helps reducing </a:t>
            </a:r>
            <a:r>
              <a:rPr lang="en-IN" sz="3200" b="1" dirty="0" smtClean="0">
                <a:solidFill>
                  <a:srgbClr val="FF0000"/>
                </a:solidFill>
              </a:rPr>
              <a:t>complexity</a:t>
            </a:r>
            <a:r>
              <a:rPr lang="en-IN" sz="3200" b="1" dirty="0" smtClean="0"/>
              <a:t> in software development. </a:t>
            </a:r>
            <a:endParaRPr lang="en-IN" sz="32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4572000" y="1295400"/>
            <a:ext cx="4419600" cy="42780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400" b="1" dirty="0" smtClean="0"/>
              <a:t>Relationship</a:t>
            </a:r>
            <a:r>
              <a:rPr lang="en-US" sz="3400" dirty="0" smtClean="0"/>
              <a:t> between </a:t>
            </a:r>
            <a:r>
              <a:rPr lang="en-US" sz="3400" b="1" dirty="0" smtClean="0"/>
              <a:t>effort</a:t>
            </a:r>
            <a:r>
              <a:rPr lang="en-US" sz="3400" dirty="0" smtClean="0"/>
              <a:t> required to develop and </a:t>
            </a:r>
            <a:r>
              <a:rPr lang="en-US" sz="3400" b="1" dirty="0" smtClean="0"/>
              <a:t>software</a:t>
            </a:r>
            <a:r>
              <a:rPr lang="en-US" sz="3400" dirty="0" smtClean="0"/>
              <a:t> </a:t>
            </a:r>
            <a:r>
              <a:rPr lang="en-US" sz="3400" b="1" dirty="0" smtClean="0"/>
              <a:t>size</a:t>
            </a:r>
            <a:r>
              <a:rPr lang="en-US" sz="3400" dirty="0" smtClean="0"/>
              <a:t> is </a:t>
            </a:r>
            <a:r>
              <a:rPr lang="en-US" sz="3400" b="1" dirty="0" smtClean="0">
                <a:solidFill>
                  <a:srgbClr val="FF0000"/>
                </a:solidFill>
              </a:rPr>
              <a:t>exponential</a:t>
            </a:r>
            <a:r>
              <a:rPr lang="en-US" sz="3400" dirty="0" smtClean="0"/>
              <a:t>. That is when size is large it becomes too complex to develop the software.</a:t>
            </a:r>
            <a:endParaRPr lang="en-US" sz="3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554162"/>
          </a:xfrm>
        </p:spPr>
        <p:txBody>
          <a:bodyPr>
            <a:normAutofit fontScale="90000"/>
          </a:bodyPr>
          <a:lstStyle/>
          <a:p>
            <a:r>
              <a:rPr lang="en-IN" sz="6000" b="1" dirty="0" smtClean="0"/>
              <a:t>Software development is in Crisis</a:t>
            </a:r>
            <a:endParaRPr lang="en-IN" sz="6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905000"/>
            <a:ext cx="8610600" cy="4724400"/>
          </a:xfrm>
        </p:spPr>
        <p:txBody>
          <a:bodyPr>
            <a:normAutofit/>
          </a:bodyPr>
          <a:lstStyle/>
          <a:p>
            <a:pPr algn="just"/>
            <a:r>
              <a:rPr lang="en-IN" sz="3600" dirty="0" smtClean="0"/>
              <a:t>Over the years in software industry </a:t>
            </a:r>
            <a:r>
              <a:rPr lang="en-IN" sz="3600" b="1" dirty="0" smtClean="0"/>
              <a:t>development complexity is growing </a:t>
            </a:r>
            <a:r>
              <a:rPr lang="en-IN" sz="3600" b="1" dirty="0" smtClean="0">
                <a:solidFill>
                  <a:srgbClr val="FF0000"/>
                </a:solidFill>
              </a:rPr>
              <a:t>very fast</a:t>
            </a:r>
          </a:p>
          <a:p>
            <a:pPr lvl="1" algn="just"/>
            <a:r>
              <a:rPr lang="en-IN" b="1" dirty="0" smtClean="0"/>
              <a:t>User requirements </a:t>
            </a:r>
            <a:r>
              <a:rPr lang="en-IN" dirty="0" smtClean="0"/>
              <a:t>are </a:t>
            </a:r>
            <a:r>
              <a:rPr lang="en-IN" b="1" dirty="0" smtClean="0">
                <a:solidFill>
                  <a:srgbClr val="FF0000"/>
                </a:solidFill>
              </a:rPr>
              <a:t>increasing</a:t>
            </a:r>
          </a:p>
          <a:p>
            <a:pPr lvl="1" algn="just"/>
            <a:r>
              <a:rPr lang="en-IN" dirty="0" smtClean="0"/>
              <a:t>Amount of </a:t>
            </a:r>
            <a:r>
              <a:rPr lang="en-IN" b="1" dirty="0" smtClean="0"/>
              <a:t>data available </a:t>
            </a:r>
            <a:r>
              <a:rPr lang="en-IN" dirty="0" smtClean="0"/>
              <a:t>is </a:t>
            </a:r>
            <a:r>
              <a:rPr lang="en-IN" b="1" dirty="0" smtClean="0">
                <a:solidFill>
                  <a:srgbClr val="FF0000"/>
                </a:solidFill>
              </a:rPr>
              <a:t>increasing </a:t>
            </a:r>
            <a:r>
              <a:rPr lang="en-IN" dirty="0" smtClean="0"/>
              <a:t>that need </a:t>
            </a:r>
            <a:r>
              <a:rPr lang="en-IN" b="1" dirty="0" smtClean="0">
                <a:solidFill>
                  <a:srgbClr val="FF0000"/>
                </a:solidFill>
              </a:rPr>
              <a:t>complex algorithm </a:t>
            </a:r>
            <a:r>
              <a:rPr lang="en-IN" dirty="0" smtClean="0"/>
              <a:t>to analyze</a:t>
            </a:r>
          </a:p>
          <a:p>
            <a:pPr lvl="1" algn="just"/>
            <a:r>
              <a:rPr lang="en-IN" dirty="0" smtClean="0"/>
              <a:t>Available </a:t>
            </a:r>
            <a:r>
              <a:rPr lang="en-IN" b="1" dirty="0" smtClean="0"/>
              <a:t>S/W tools/techniques </a:t>
            </a:r>
            <a:r>
              <a:rPr lang="en-IN" dirty="0" smtClean="0"/>
              <a:t>are </a:t>
            </a:r>
            <a:r>
              <a:rPr lang="en-IN" b="1" dirty="0" smtClean="0">
                <a:solidFill>
                  <a:srgbClr val="FF0000"/>
                </a:solidFill>
              </a:rPr>
              <a:t>huge </a:t>
            </a:r>
          </a:p>
          <a:p>
            <a:pPr lvl="1" algn="just"/>
            <a:r>
              <a:rPr lang="en-IN" dirty="0" smtClean="0"/>
              <a:t> </a:t>
            </a:r>
            <a:r>
              <a:rPr lang="en-IN" b="1" dirty="0" smtClean="0"/>
              <a:t>Software market </a:t>
            </a:r>
            <a:r>
              <a:rPr lang="en-IN" dirty="0" smtClean="0"/>
              <a:t>is becoming </a:t>
            </a:r>
            <a:r>
              <a:rPr lang="en-IN" b="1" dirty="0" smtClean="0">
                <a:solidFill>
                  <a:srgbClr val="FF0000"/>
                </a:solidFill>
              </a:rPr>
              <a:t>too competitive</a:t>
            </a:r>
            <a:endParaRPr lang="en-IN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304800"/>
            <a:ext cx="8915400" cy="838200"/>
          </a:xfrm>
        </p:spPr>
        <p:txBody>
          <a:bodyPr>
            <a:normAutofit fontScale="90000"/>
          </a:bodyPr>
          <a:lstStyle/>
          <a:p>
            <a:r>
              <a:rPr lang="en-IN" b="1" dirty="0" smtClean="0">
                <a:solidFill>
                  <a:srgbClr val="FF0000"/>
                </a:solidFill>
              </a:rPr>
              <a:t>Causes</a:t>
            </a:r>
            <a:r>
              <a:rPr lang="en-IN" b="1" dirty="0" smtClean="0"/>
              <a:t> of &amp; </a:t>
            </a:r>
            <a:r>
              <a:rPr lang="en-IN" b="1" dirty="0" smtClean="0">
                <a:solidFill>
                  <a:srgbClr val="00B050"/>
                </a:solidFill>
              </a:rPr>
              <a:t>Solutions</a:t>
            </a:r>
            <a:r>
              <a:rPr lang="en-IN" b="1" dirty="0" smtClean="0"/>
              <a:t> for Software Crisis</a:t>
            </a:r>
            <a:endParaRPr lang="en-IN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143000"/>
            <a:ext cx="8839200" cy="1143000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en-IN" b="1" dirty="0" smtClean="0"/>
              <a:t>Software crisis</a:t>
            </a:r>
            <a:r>
              <a:rPr lang="en-IN" dirty="0" smtClean="0"/>
              <a:t>: Over the years, expenses on software purchases is huge compared to those on hardware purchases.</a:t>
            </a:r>
            <a:endParaRPr lang="en-IN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29550" y="2286000"/>
            <a:ext cx="4609650" cy="381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Content Placeholder 2"/>
          <p:cNvSpPr txBox="1">
            <a:spLocks/>
          </p:cNvSpPr>
          <p:nvPr/>
        </p:nvSpPr>
        <p:spPr>
          <a:xfrm>
            <a:off x="152400" y="2209800"/>
            <a:ext cx="3657600" cy="4038600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/>
          <a:p>
            <a:pPr marL="342900" lvl="0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kumimoji="0" lang="en-IN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Huge</a:t>
            </a:r>
            <a:r>
              <a:rPr kumimoji="0" lang="en-IN" sz="3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IN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software cost is due to </a:t>
            </a:r>
            <a:r>
              <a:rPr lang="en-IN" sz="3200" b="1" dirty="0" smtClean="0"/>
              <a:t>ineffective development</a:t>
            </a:r>
            <a:endParaRPr kumimoji="0" lang="en-IN" sz="32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lvl="0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lang="en-US" sz="3200" b="1" dirty="0" smtClean="0"/>
              <a:t>Possible factors </a:t>
            </a:r>
            <a:r>
              <a:rPr lang="en-US" sz="3200" dirty="0" smtClean="0"/>
              <a:t>can be </a:t>
            </a:r>
          </a:p>
          <a:p>
            <a:pPr marL="800100" lvl="1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lang="en-IN" sz="3200" b="1" dirty="0" smtClean="0"/>
              <a:t>larger </a:t>
            </a:r>
            <a:r>
              <a:rPr lang="en-IN" sz="3200" b="1" dirty="0" smtClean="0">
                <a:solidFill>
                  <a:srgbClr val="FF0000"/>
                </a:solidFill>
              </a:rPr>
              <a:t>problem sizes</a:t>
            </a:r>
          </a:p>
          <a:p>
            <a:pPr marL="800100" lvl="1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lang="en-IN" sz="3200" b="1" dirty="0" smtClean="0"/>
              <a:t>lack of </a:t>
            </a:r>
            <a:r>
              <a:rPr lang="en-IN" sz="3200" b="1" dirty="0" smtClean="0">
                <a:solidFill>
                  <a:srgbClr val="FF0000"/>
                </a:solidFill>
              </a:rPr>
              <a:t>adequate training </a:t>
            </a:r>
            <a:r>
              <a:rPr lang="en-IN" sz="3200" dirty="0" smtClean="0"/>
              <a:t>in software engineering</a:t>
            </a:r>
          </a:p>
          <a:p>
            <a:pPr marL="800100" lvl="1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lang="en-IN" sz="3200" dirty="0" smtClean="0"/>
              <a:t>increasing </a:t>
            </a:r>
            <a:r>
              <a:rPr lang="en-IN" sz="3200" b="1" dirty="0" smtClean="0">
                <a:solidFill>
                  <a:srgbClr val="FF0000"/>
                </a:solidFill>
              </a:rPr>
              <a:t>skill </a:t>
            </a:r>
            <a:r>
              <a:rPr lang="en-IN" sz="3200" b="1" dirty="0" smtClean="0"/>
              <a:t>shortage</a:t>
            </a:r>
          </a:p>
          <a:p>
            <a:pPr marL="800100" lvl="1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lang="en-IN" sz="3200" b="1" dirty="0" smtClean="0"/>
              <a:t>low </a:t>
            </a:r>
            <a:r>
              <a:rPr lang="en-IN" sz="3200" b="1" dirty="0" smtClean="0">
                <a:solidFill>
                  <a:srgbClr val="FF0000"/>
                </a:solidFill>
              </a:rPr>
              <a:t>productivity</a:t>
            </a:r>
            <a:endParaRPr kumimoji="0" lang="en-IN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04800" y="6075402"/>
            <a:ext cx="84582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3000" b="1" dirty="0" smtClean="0">
                <a:solidFill>
                  <a:srgbClr val="00B050"/>
                </a:solidFill>
              </a:rPr>
              <a:t>Solution: </a:t>
            </a:r>
            <a:r>
              <a:rPr lang="en-IN" sz="3000" b="1" dirty="0" smtClean="0"/>
              <a:t>Use of </a:t>
            </a:r>
            <a:r>
              <a:rPr lang="en-IN" sz="3000" b="1" dirty="0" smtClean="0">
                <a:solidFill>
                  <a:srgbClr val="00B050"/>
                </a:solidFill>
              </a:rPr>
              <a:t>software engineering practices</a:t>
            </a:r>
            <a:endParaRPr lang="en-IN" sz="3000" b="1" dirty="0">
              <a:solidFill>
                <a:srgbClr val="00B050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2239962"/>
          </a:xfrm>
        </p:spPr>
        <p:txBody>
          <a:bodyPr>
            <a:noAutofit/>
          </a:bodyPr>
          <a:lstStyle/>
          <a:p>
            <a:r>
              <a:rPr lang="en-IN" sz="4800" dirty="0" smtClean="0"/>
              <a:t>Software engineering principles use two techniques to reduce problem complexity</a:t>
            </a:r>
            <a:endParaRPr lang="en-IN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33600" y="3276600"/>
            <a:ext cx="4724400" cy="1828799"/>
          </a:xfrm>
        </p:spPr>
        <p:txBody>
          <a:bodyPr>
            <a:no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IN" sz="4800" dirty="0" smtClean="0"/>
              <a:t>Abstraction </a:t>
            </a:r>
          </a:p>
          <a:p>
            <a:pPr marL="514350" indent="-514350">
              <a:buFont typeface="+mj-lt"/>
              <a:buAutoNum type="arabicPeriod"/>
            </a:pPr>
            <a:r>
              <a:rPr lang="en-IN" sz="4800" dirty="0" smtClean="0"/>
              <a:t>Decomposition</a:t>
            </a:r>
            <a:endParaRPr lang="en-IN" sz="4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838200"/>
          </a:xfrm>
        </p:spPr>
        <p:txBody>
          <a:bodyPr>
            <a:noAutofit/>
          </a:bodyPr>
          <a:lstStyle/>
          <a:p>
            <a:r>
              <a:rPr lang="en-IN" sz="5400" b="1" dirty="0" smtClean="0"/>
              <a:t>Abstraction</a:t>
            </a:r>
            <a:endParaRPr lang="en-IN" sz="5400" b="1" dirty="0"/>
          </a:p>
        </p:txBody>
      </p:sp>
      <p:grpSp>
        <p:nvGrpSpPr>
          <p:cNvPr id="4" name="Group 8"/>
          <p:cNvGrpSpPr/>
          <p:nvPr/>
        </p:nvGrpSpPr>
        <p:grpSpPr>
          <a:xfrm>
            <a:off x="4343400" y="1600200"/>
            <a:ext cx="4648200" cy="4608731"/>
            <a:chOff x="3733800" y="1600200"/>
            <a:chExt cx="4648200" cy="4608731"/>
          </a:xfrm>
        </p:grpSpPr>
        <p:pic>
          <p:nvPicPr>
            <p:cNvPr id="2050" name="Picture 2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3733800" y="1600200"/>
              <a:ext cx="3555644" cy="4572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sp>
          <p:nvSpPr>
            <p:cNvPr id="5" name="TextBox 4"/>
            <p:cNvSpPr txBox="1"/>
            <p:nvPr/>
          </p:nvSpPr>
          <p:spPr>
            <a:xfrm>
              <a:off x="6172200" y="1752600"/>
              <a:ext cx="18288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IN" dirty="0" smtClean="0"/>
                <a:t>3</a:t>
              </a:r>
              <a:r>
                <a:rPr lang="en-IN" baseline="30000" dirty="0" smtClean="0"/>
                <a:t>rd </a:t>
              </a:r>
              <a:r>
                <a:rPr lang="en-IN" dirty="0" smtClean="0"/>
                <a:t>abstraction</a:t>
              </a:r>
              <a:endParaRPr lang="en-IN" dirty="0"/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6400800" y="2831068"/>
              <a:ext cx="16002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IN" dirty="0" smtClean="0"/>
                <a:t>2</a:t>
              </a:r>
              <a:r>
                <a:rPr lang="en-IN" baseline="30000" dirty="0" smtClean="0"/>
                <a:t>nd </a:t>
              </a:r>
              <a:r>
                <a:rPr lang="en-IN" dirty="0" smtClean="0"/>
                <a:t>abstraction</a:t>
              </a:r>
              <a:endParaRPr lang="en-IN" dirty="0"/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6705600" y="4050268"/>
              <a:ext cx="16002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IN" dirty="0" smtClean="0"/>
                <a:t>1</a:t>
              </a:r>
              <a:r>
                <a:rPr lang="en-IN" baseline="30000" dirty="0" smtClean="0"/>
                <a:t>st </a:t>
              </a:r>
              <a:r>
                <a:rPr lang="en-IN" dirty="0" smtClean="0"/>
                <a:t>abstraction</a:t>
              </a:r>
              <a:endParaRPr lang="en-IN" dirty="0"/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7315200" y="5562600"/>
              <a:ext cx="106680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IN" dirty="0" smtClean="0"/>
                <a:t>Full </a:t>
              </a:r>
            </a:p>
            <a:p>
              <a:r>
                <a:rPr lang="en-IN" dirty="0" smtClean="0"/>
                <a:t>Problem</a:t>
              </a:r>
              <a:endParaRPr lang="en-IN" dirty="0"/>
            </a:p>
          </p:txBody>
        </p:sp>
      </p:grp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219200"/>
            <a:ext cx="4267200" cy="5257800"/>
          </a:xfrm>
        </p:spPr>
        <p:txBody>
          <a:bodyPr>
            <a:normAutofit lnSpcReduction="10000"/>
          </a:bodyPr>
          <a:lstStyle/>
          <a:p>
            <a:pPr marL="225425" indent="-225425" algn="just"/>
            <a:r>
              <a:rPr lang="en-IN" b="1" dirty="0" smtClean="0"/>
              <a:t>Simplify </a:t>
            </a:r>
            <a:r>
              <a:rPr lang="en-IN" dirty="0" smtClean="0"/>
              <a:t>the problem by </a:t>
            </a:r>
            <a:r>
              <a:rPr lang="en-IN" b="1" dirty="0" smtClean="0"/>
              <a:t>omitting irrelevant details</a:t>
            </a:r>
            <a:r>
              <a:rPr lang="en-IN" dirty="0" smtClean="0"/>
              <a:t>.</a:t>
            </a:r>
          </a:p>
          <a:p>
            <a:pPr marL="225425" indent="-225425" algn="just"/>
            <a:r>
              <a:rPr lang="en-IN" dirty="0" smtClean="0"/>
              <a:t>Once the simpler problem is solved, then the </a:t>
            </a:r>
            <a:r>
              <a:rPr lang="en-IN" b="1" dirty="0" smtClean="0"/>
              <a:t>omitted details can be taken into consideration to solve the next lower level abstraction</a:t>
            </a:r>
            <a:r>
              <a:rPr lang="en-IN" dirty="0" smtClean="0"/>
              <a:t>, and so on…</a:t>
            </a:r>
            <a:endParaRPr lang="en-IN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838200"/>
          </a:xfrm>
        </p:spPr>
        <p:txBody>
          <a:bodyPr>
            <a:noAutofit/>
          </a:bodyPr>
          <a:lstStyle/>
          <a:p>
            <a:r>
              <a:rPr lang="en-IN" sz="5400" b="1" dirty="0" smtClean="0"/>
              <a:t>Decomposition</a:t>
            </a:r>
            <a:endParaRPr lang="en-IN" sz="5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600200"/>
            <a:ext cx="4419600" cy="4876800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en-IN" b="1" dirty="0" smtClean="0"/>
              <a:t>Divide</a:t>
            </a:r>
            <a:r>
              <a:rPr lang="en-IN" dirty="0" smtClean="0"/>
              <a:t> a </a:t>
            </a:r>
            <a:r>
              <a:rPr lang="en-IN" b="1" dirty="0" smtClean="0"/>
              <a:t>complex problem</a:t>
            </a:r>
            <a:r>
              <a:rPr lang="en-IN" dirty="0" smtClean="0"/>
              <a:t> into </a:t>
            </a:r>
            <a:r>
              <a:rPr lang="en-IN" b="1" dirty="0" smtClean="0"/>
              <a:t>several smaller independently problems</a:t>
            </a:r>
            <a:r>
              <a:rPr lang="en-IN" dirty="0" smtClean="0"/>
              <a:t> and then solve the smaller problems are one by one</a:t>
            </a:r>
          </a:p>
          <a:p>
            <a:pPr algn="just"/>
            <a:r>
              <a:rPr lang="en-IN" dirty="0" smtClean="0"/>
              <a:t>A good decomposition of a problem  should </a:t>
            </a:r>
            <a:r>
              <a:rPr lang="en-IN" b="1" dirty="0" smtClean="0"/>
              <a:t>minimize interactions </a:t>
            </a:r>
            <a:r>
              <a:rPr lang="en-IN" dirty="0" smtClean="0"/>
              <a:t>among various smaller components.</a:t>
            </a:r>
            <a:endParaRPr lang="en-IN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800600" y="1676400"/>
            <a:ext cx="3906044" cy="434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2110</TotalTime>
  <Words>882</Words>
  <Application>Microsoft Office PowerPoint</Application>
  <PresentationFormat>On-screen Show (4:3)</PresentationFormat>
  <Paragraphs>123</Paragraphs>
  <Slides>18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Office Theme</vt:lpstr>
      <vt:lpstr>Software Engineering</vt:lpstr>
      <vt:lpstr>Definition</vt:lpstr>
      <vt:lpstr>Program vs. Software</vt:lpstr>
      <vt:lpstr>S/W size &amp; effort required Relationship </vt:lpstr>
      <vt:lpstr>Software development is in Crisis</vt:lpstr>
      <vt:lpstr>Causes of &amp; Solutions for Software Crisis</vt:lpstr>
      <vt:lpstr>Software engineering principles use two techniques to reduce problem complexity</vt:lpstr>
      <vt:lpstr>Abstraction</vt:lpstr>
      <vt:lpstr>Decomposition</vt:lpstr>
      <vt:lpstr>Evolution of  Software Design Techniques </vt:lpstr>
      <vt:lpstr>Exploratory Programming (1950s)</vt:lpstr>
      <vt:lpstr>Structured programming (1960s)</vt:lpstr>
      <vt:lpstr>Data structure-oriented design (1970s)</vt:lpstr>
      <vt:lpstr>Data flow-oriented design (1970s)</vt:lpstr>
      <vt:lpstr>Object-oriented design (1980s)</vt:lpstr>
      <vt:lpstr>Exploratory Style vs. Modern Style of Software Development</vt:lpstr>
      <vt:lpstr>Job of Modern S/W Developer is Difficult</vt:lpstr>
      <vt:lpstr>Apply Engineering Approach for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Software Engineering</dc:title>
  <dc:creator>anshu acaount</dc:creator>
  <cp:lastModifiedBy>kharanshu.satapathy@gmail.com</cp:lastModifiedBy>
  <cp:revision>138</cp:revision>
  <dcterms:created xsi:type="dcterms:W3CDTF">2006-08-16T00:00:00Z</dcterms:created>
  <dcterms:modified xsi:type="dcterms:W3CDTF">2021-06-20T15:49:23Z</dcterms:modified>
</cp:coreProperties>
</file>