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343" r:id="rId9"/>
    <p:sldId id="344" r:id="rId10"/>
    <p:sldId id="345" r:id="rId11"/>
    <p:sldId id="278" r:id="rId12"/>
    <p:sldId id="279" r:id="rId13"/>
    <p:sldId id="280" r:id="rId14"/>
    <p:sldId id="281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SS" initials="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2" autoAdjust="0"/>
    <p:restoredTop sz="98925" autoAdjust="0"/>
  </p:normalViewPr>
  <p:slideViewPr>
    <p:cSldViewPr>
      <p:cViewPr varScale="1">
        <p:scale>
          <a:sx n="73" d="100"/>
          <a:sy n="73" d="100"/>
        </p:scale>
        <p:origin x="-15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Software Engineering</a:t>
            </a:r>
            <a:endParaRPr lang="en-IN" sz="5400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IN" dirty="0" smtClean="0"/>
              <a:t>S.S. Satapathy</a:t>
            </a:r>
          </a:p>
          <a:p>
            <a:pPr algn="r"/>
            <a:r>
              <a:rPr lang="en-IN" dirty="0" smtClean="0"/>
              <a:t>Dept. of CSE</a:t>
            </a:r>
          </a:p>
          <a:p>
            <a:pPr algn="r"/>
            <a:r>
              <a:rPr lang="en-IN" dirty="0" smtClean="0"/>
              <a:t>TU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 smtClean="0"/>
              <a:t>Problem Definition Document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864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Prepare a </a:t>
            </a:r>
            <a:r>
              <a:rPr lang="en-US" b="1" dirty="0" smtClean="0">
                <a:solidFill>
                  <a:srgbClr val="00B0F0"/>
                </a:solidFill>
              </a:rPr>
              <a:t>brief statement </a:t>
            </a:r>
            <a:r>
              <a:rPr lang="en-US" dirty="0" smtClean="0"/>
              <a:t>of the problem</a:t>
            </a:r>
          </a:p>
          <a:p>
            <a:pPr lvl="1" algn="just"/>
            <a:r>
              <a:rPr lang="en-US" b="1" dirty="0" smtClean="0"/>
              <a:t>Avoid </a:t>
            </a:r>
            <a:r>
              <a:rPr lang="en-US" b="1" dirty="0" smtClean="0">
                <a:solidFill>
                  <a:srgbClr val="FF0000"/>
                </a:solidFill>
              </a:rPr>
              <a:t>misunderstandings</a:t>
            </a:r>
          </a:p>
          <a:p>
            <a:pPr lvl="1" algn="just"/>
            <a:r>
              <a:rPr lang="en-US" dirty="0" smtClean="0"/>
              <a:t>Get </a:t>
            </a:r>
            <a:r>
              <a:rPr lang="en-US" b="1" dirty="0" smtClean="0">
                <a:solidFill>
                  <a:srgbClr val="00B0F0"/>
                </a:solidFill>
              </a:rPr>
              <a:t>consent</a:t>
            </a:r>
            <a:r>
              <a:rPr lang="en-US" b="1" dirty="0" smtClean="0"/>
              <a:t> from the </a:t>
            </a:r>
            <a:r>
              <a:rPr lang="en-US" b="1" dirty="0" smtClean="0">
                <a:solidFill>
                  <a:srgbClr val="00B0F0"/>
                </a:solidFill>
              </a:rPr>
              <a:t>user/management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Keep</a:t>
            </a:r>
            <a:r>
              <a:rPr lang="en-US" dirty="0" smtClean="0"/>
              <a:t> the </a:t>
            </a:r>
            <a:r>
              <a:rPr lang="en-US" b="1" dirty="0" smtClean="0">
                <a:solidFill>
                  <a:srgbClr val="00B0F0"/>
                </a:solidFill>
              </a:rPr>
              <a:t>document</a:t>
            </a:r>
            <a:r>
              <a:rPr lang="en-US" dirty="0" smtClean="0"/>
              <a:t>  very much </a:t>
            </a:r>
            <a:r>
              <a:rPr lang="en-US" b="1" dirty="0" smtClean="0">
                <a:solidFill>
                  <a:srgbClr val="00B0F0"/>
                </a:solidFill>
              </a:rPr>
              <a:t>precise</a:t>
            </a:r>
            <a:r>
              <a:rPr lang="en-US" dirty="0" smtClean="0"/>
              <a:t>, may be 1 or 2 pages</a:t>
            </a:r>
          </a:p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Estimate </a:t>
            </a:r>
            <a:r>
              <a:rPr lang="en-US" b="1" dirty="0" smtClean="0"/>
              <a:t>roughly the </a:t>
            </a:r>
            <a:r>
              <a:rPr lang="en-US" b="1" dirty="0" smtClean="0">
                <a:solidFill>
                  <a:srgbClr val="00B0F0"/>
                </a:solidFill>
              </a:rPr>
              <a:t>overall cost </a:t>
            </a:r>
            <a:r>
              <a:rPr lang="en-US" dirty="0" smtClean="0"/>
              <a:t>of the project and </a:t>
            </a:r>
            <a:r>
              <a:rPr lang="en-US" b="1" dirty="0" smtClean="0"/>
              <a:t>make a tentative </a:t>
            </a:r>
            <a:r>
              <a:rPr lang="en-US" b="1" dirty="0" smtClean="0">
                <a:solidFill>
                  <a:srgbClr val="00B0F0"/>
                </a:solidFill>
              </a:rPr>
              <a:t>schedule</a:t>
            </a:r>
            <a:r>
              <a:rPr lang="en-US" b="1" dirty="0" smtClean="0"/>
              <a:t> </a:t>
            </a:r>
            <a:r>
              <a:rPr lang="en-US" dirty="0" smtClean="0"/>
              <a:t>that will be more refined in the next feasibility step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792162"/>
          </a:xfrm>
        </p:spPr>
        <p:txBody>
          <a:bodyPr>
            <a:noAutofit/>
          </a:bodyPr>
          <a:lstStyle/>
          <a:p>
            <a:r>
              <a:rPr lang="en-US" b="1" dirty="0" smtClean="0"/>
              <a:t>S/W Development Life Cycle Models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15400" cy="5562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 basic development activities can be mapped into different phases in several ways</a:t>
            </a:r>
          </a:p>
          <a:p>
            <a:pPr lvl="1" algn="just"/>
            <a:r>
              <a:rPr lang="en-US" b="1" dirty="0" smtClean="0"/>
              <a:t>Accordingly there are different life cycle models. Some of those are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smtClean="0"/>
              <a:t>Classical waterfall model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smtClean="0"/>
              <a:t>Iterative waterfall model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smtClean="0"/>
              <a:t>Prototyping model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smtClean="0"/>
              <a:t>Evolutionary model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smtClean="0"/>
              <a:t>Spiral model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smtClean="0"/>
              <a:t>RAD (Rapid Application Development) model</a:t>
            </a:r>
          </a:p>
          <a:p>
            <a:pPr marL="744538" lvl="1" indent="-344488" algn="just"/>
            <a:r>
              <a:rPr lang="en-US" b="1" dirty="0" smtClean="0"/>
              <a:t>Some of the more recent models used in industry are 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smtClean="0"/>
              <a:t>Agile</a:t>
            </a:r>
          </a:p>
          <a:p>
            <a:pPr marL="1371600" lvl="2" indent="-514350" algn="just">
              <a:buFont typeface="+mj-lt"/>
              <a:buAutoNum type="arabicPeriod"/>
            </a:pPr>
            <a:r>
              <a:rPr lang="en-US" b="1" dirty="0" err="1" smtClean="0"/>
              <a:t>DevOps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Classical Waterfall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816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It is the </a:t>
            </a:r>
            <a:r>
              <a:rPr lang="en-US" b="1" dirty="0" smtClean="0">
                <a:solidFill>
                  <a:srgbClr val="00B0F0"/>
                </a:solidFill>
              </a:rPr>
              <a:t>most obvious way </a:t>
            </a:r>
            <a:r>
              <a:rPr lang="en-US" dirty="0" smtClean="0"/>
              <a:t>to develop software</a:t>
            </a:r>
          </a:p>
          <a:p>
            <a:pPr algn="just"/>
            <a:r>
              <a:rPr lang="en-US" dirty="0" smtClean="0"/>
              <a:t>Though this model </a:t>
            </a:r>
            <a:r>
              <a:rPr lang="en-US" b="1" dirty="0" smtClean="0">
                <a:solidFill>
                  <a:srgbClr val="00B0F0"/>
                </a:solidFill>
              </a:rPr>
              <a:t>extensively describe </a:t>
            </a:r>
            <a:r>
              <a:rPr lang="en-US" dirty="0" smtClean="0"/>
              <a:t>the s/w </a:t>
            </a:r>
            <a:r>
              <a:rPr lang="en-US" b="1" dirty="0" smtClean="0">
                <a:solidFill>
                  <a:srgbClr val="00B0F0"/>
                </a:solidFill>
              </a:rPr>
              <a:t>development process</a:t>
            </a:r>
            <a:r>
              <a:rPr lang="en-US" dirty="0" smtClean="0"/>
              <a:t>, </a:t>
            </a:r>
          </a:p>
          <a:p>
            <a:pPr lvl="1" algn="just"/>
            <a:r>
              <a:rPr lang="en-US" dirty="0" smtClean="0"/>
              <a:t>it is </a:t>
            </a:r>
            <a:r>
              <a:rPr lang="en-US" b="1" dirty="0" smtClean="0">
                <a:solidFill>
                  <a:srgbClr val="FF0000"/>
                </a:solidFill>
              </a:rPr>
              <a:t>not a practical model</a:t>
            </a:r>
            <a:r>
              <a:rPr lang="en-US" dirty="0" smtClean="0"/>
              <a:t>, not used as is in actual software development projects</a:t>
            </a:r>
          </a:p>
          <a:p>
            <a:pPr lvl="1" algn="just"/>
            <a:r>
              <a:rPr lang="en-US" dirty="0" smtClean="0"/>
              <a:t>considered to be a </a:t>
            </a:r>
            <a:r>
              <a:rPr lang="en-US" b="1" dirty="0" smtClean="0">
                <a:solidFill>
                  <a:srgbClr val="FF0000"/>
                </a:solidFill>
              </a:rPr>
              <a:t>theoretical way of developing software </a:t>
            </a:r>
          </a:p>
          <a:p>
            <a:pPr algn="just"/>
            <a:r>
              <a:rPr lang="en-US" dirty="0" smtClean="0"/>
              <a:t>However this model is an </a:t>
            </a:r>
            <a:r>
              <a:rPr lang="en-US" b="1" dirty="0" smtClean="0">
                <a:solidFill>
                  <a:srgbClr val="00B050"/>
                </a:solidFill>
              </a:rPr>
              <a:t>ideal model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B0F0"/>
                </a:solidFill>
              </a:rPr>
              <a:t>all models are derived from this model</a:t>
            </a:r>
            <a:endParaRPr lang="en-U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477962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Classical Waterfall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10600" cy="43434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Classical waterfall model divides the life cycle into the following phases/steps: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b="1" dirty="0" smtClean="0"/>
              <a:t>Feasibility Study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b="1" dirty="0" smtClean="0"/>
              <a:t>Requirements Analysis and Specification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b="1" dirty="0" smtClean="0"/>
              <a:t>Design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b="1" dirty="0" smtClean="0"/>
              <a:t>Coding and Unit Testing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b="1" dirty="0" smtClean="0"/>
              <a:t>Integration and System Testing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b="1" dirty="0" smtClean="0"/>
              <a:t>Maintenance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Classical Waterfall Model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US" b="1" dirty="0"/>
          </a:p>
        </p:txBody>
      </p:sp>
      <p:grpSp>
        <p:nvGrpSpPr>
          <p:cNvPr id="3" name="Group 34"/>
          <p:cNvGrpSpPr/>
          <p:nvPr/>
        </p:nvGrpSpPr>
        <p:grpSpPr>
          <a:xfrm>
            <a:off x="228600" y="1371600"/>
            <a:ext cx="8686800" cy="5257800"/>
            <a:chOff x="304800" y="1447800"/>
            <a:chExt cx="8686800" cy="5257800"/>
          </a:xfrm>
        </p:grpSpPr>
        <p:sp>
          <p:nvSpPr>
            <p:cNvPr id="5" name="TextBox 4"/>
            <p:cNvSpPr txBox="1"/>
            <p:nvPr/>
          </p:nvSpPr>
          <p:spPr>
            <a:xfrm>
              <a:off x="304800" y="1447800"/>
              <a:ext cx="22860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Feasibility Study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91145" y="2314694"/>
              <a:ext cx="2286000" cy="92333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Requirements Analysis and Specification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34145" y="3458587"/>
              <a:ext cx="22860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Design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67200" y="4325481"/>
              <a:ext cx="2286000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Coding and Unit Testing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853545" y="5192375"/>
              <a:ext cx="2286000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Integration and System Testing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34200" y="6336268"/>
              <a:ext cx="20574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Maintenance</a:t>
              </a:r>
            </a:p>
          </p:txBody>
        </p:sp>
        <p:grpSp>
          <p:nvGrpSpPr>
            <p:cNvPr id="4" name="Group 19"/>
            <p:cNvGrpSpPr/>
            <p:nvPr/>
          </p:nvGrpSpPr>
          <p:grpSpPr>
            <a:xfrm>
              <a:off x="2590800" y="1676400"/>
              <a:ext cx="838994" cy="609600"/>
              <a:chOff x="6629400" y="2362200"/>
              <a:chExt cx="838994" cy="609600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21"/>
            <p:cNvGrpSpPr/>
            <p:nvPr/>
          </p:nvGrpSpPr>
          <p:grpSpPr>
            <a:xfrm>
              <a:off x="4190206" y="2819400"/>
              <a:ext cx="838994" cy="609600"/>
              <a:chOff x="6629400" y="2362200"/>
              <a:chExt cx="838994" cy="609600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24"/>
            <p:cNvGrpSpPr/>
            <p:nvPr/>
          </p:nvGrpSpPr>
          <p:grpSpPr>
            <a:xfrm>
              <a:off x="5334000" y="3706090"/>
              <a:ext cx="838994" cy="609600"/>
              <a:chOff x="6629400" y="2362200"/>
              <a:chExt cx="838994" cy="60960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27"/>
            <p:cNvGrpSpPr/>
            <p:nvPr/>
          </p:nvGrpSpPr>
          <p:grpSpPr>
            <a:xfrm>
              <a:off x="6553200" y="4572000"/>
              <a:ext cx="838994" cy="609600"/>
              <a:chOff x="6629400" y="2362200"/>
              <a:chExt cx="838994" cy="60960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30"/>
            <p:cNvGrpSpPr/>
            <p:nvPr/>
          </p:nvGrpSpPr>
          <p:grpSpPr>
            <a:xfrm>
              <a:off x="8153400" y="5715000"/>
              <a:ext cx="609600" cy="609600"/>
              <a:chOff x="6858794" y="2362200"/>
              <a:chExt cx="609600" cy="6096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6858794" y="2362200"/>
                <a:ext cx="608806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b="1" dirty="0" smtClean="0"/>
              <a:t>Feasibility study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257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dirty="0" smtClean="0"/>
              <a:t>main aim </a:t>
            </a:r>
            <a:r>
              <a:rPr lang="en-US" dirty="0" smtClean="0"/>
              <a:t>is to determine whether it would be </a:t>
            </a:r>
            <a:r>
              <a:rPr lang="en-US" b="1" dirty="0" smtClean="0">
                <a:solidFill>
                  <a:srgbClr val="00B0F0"/>
                </a:solidFill>
              </a:rPr>
              <a:t>financially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technically</a:t>
            </a:r>
            <a:r>
              <a:rPr lang="en-US" dirty="0" smtClean="0"/>
              <a:t> feasible to develop the product. Also explore </a:t>
            </a:r>
            <a:r>
              <a:rPr lang="en-US" b="1" dirty="0" smtClean="0">
                <a:solidFill>
                  <a:srgbClr val="00B0F0"/>
                </a:solidFill>
              </a:rPr>
              <a:t>operational</a:t>
            </a:r>
            <a:r>
              <a:rPr lang="en-US" dirty="0" smtClean="0"/>
              <a:t> feasibility in the organization. Activities in this phase are:</a:t>
            </a:r>
          </a:p>
          <a:p>
            <a:pPr lvl="1" algn="just"/>
            <a:r>
              <a:rPr lang="en-US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Managers/team leads visit the client side </a:t>
            </a:r>
            <a:r>
              <a:rPr lang="en-US" dirty="0" smtClean="0"/>
              <a:t>to have a </a:t>
            </a:r>
            <a:r>
              <a:rPr lang="en-US" b="1" dirty="0" smtClean="0">
                <a:solidFill>
                  <a:srgbClr val="00B0F0"/>
                </a:solidFill>
              </a:rPr>
              <a:t>rough understanding </a:t>
            </a:r>
            <a:r>
              <a:rPr lang="en-US" dirty="0" smtClean="0"/>
              <a:t>of what is required to be done</a:t>
            </a:r>
          </a:p>
          <a:p>
            <a:pPr lvl="1" algn="just"/>
            <a:r>
              <a:rPr lang="en-US" dirty="0" smtClean="0"/>
              <a:t>Study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input data </a:t>
            </a:r>
            <a:r>
              <a:rPr lang="en-US" dirty="0" smtClean="0"/>
              <a:t>to the system </a:t>
            </a:r>
            <a:r>
              <a:rPr lang="en-US" dirty="0" smtClean="0">
                <a:solidFill>
                  <a:srgbClr val="00B0F0"/>
                </a:solidFill>
              </a:rPr>
              <a:t>and </a:t>
            </a:r>
            <a:r>
              <a:rPr lang="en-US" b="1" dirty="0" smtClean="0">
                <a:solidFill>
                  <a:srgbClr val="00B0F0"/>
                </a:solidFill>
              </a:rPr>
              <a:t>output data </a:t>
            </a:r>
            <a:r>
              <a:rPr lang="en-US" dirty="0" smtClean="0"/>
              <a:t>to be produced by the system</a:t>
            </a:r>
          </a:p>
          <a:p>
            <a:pPr lvl="1" algn="just"/>
            <a:r>
              <a:rPr lang="en-US" dirty="0" smtClean="0"/>
              <a:t>Study </a:t>
            </a:r>
            <a:r>
              <a:rPr lang="en-US" b="1" dirty="0" smtClean="0">
                <a:solidFill>
                  <a:srgbClr val="00B0F0"/>
                </a:solidFill>
              </a:rPr>
              <a:t>what kind of processing </a:t>
            </a:r>
            <a:r>
              <a:rPr lang="en-US" dirty="0" smtClean="0"/>
              <a:t>is needed to be done on these data</a:t>
            </a:r>
          </a:p>
          <a:p>
            <a:pPr lvl="1" algn="just"/>
            <a:r>
              <a:rPr lang="en-US" dirty="0" smtClean="0"/>
              <a:t>Also understand </a:t>
            </a:r>
            <a:r>
              <a:rPr lang="en-US" dirty="0" smtClean="0">
                <a:solidFill>
                  <a:srgbClr val="00B0F0"/>
                </a:solidFill>
              </a:rPr>
              <a:t>the </a:t>
            </a:r>
            <a:r>
              <a:rPr lang="en-US" b="1" dirty="0" smtClean="0">
                <a:solidFill>
                  <a:srgbClr val="00B0F0"/>
                </a:solidFill>
              </a:rPr>
              <a:t>various constraints </a:t>
            </a:r>
            <a:r>
              <a:rPr lang="en-US" dirty="0" smtClean="0"/>
              <a:t>on the behavior of the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Feasibility study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2578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smtClean="0"/>
              <a:t>After having overall understanding </a:t>
            </a:r>
            <a:r>
              <a:rPr lang="en-US" dirty="0" smtClean="0"/>
              <a:t>of the problem, </a:t>
            </a:r>
            <a:r>
              <a:rPr lang="en-US" b="1" dirty="0" smtClean="0">
                <a:solidFill>
                  <a:srgbClr val="00B0F0"/>
                </a:solidFill>
              </a:rPr>
              <a:t>different possible solutions </a:t>
            </a:r>
            <a:r>
              <a:rPr lang="en-US" dirty="0" smtClean="0"/>
              <a:t>are explored and compare them in terms of:</a:t>
            </a:r>
          </a:p>
          <a:p>
            <a:pPr lvl="1" algn="just"/>
            <a:r>
              <a:rPr lang="en-US" dirty="0" smtClean="0"/>
              <a:t>what </a:t>
            </a:r>
            <a:r>
              <a:rPr lang="en-US" b="1" dirty="0" smtClean="0">
                <a:solidFill>
                  <a:srgbClr val="00B0F0"/>
                </a:solidFill>
              </a:rPr>
              <a:t>kind of resources required</a:t>
            </a:r>
          </a:p>
          <a:p>
            <a:pPr lvl="1" algn="just"/>
            <a:r>
              <a:rPr lang="en-US" dirty="0" smtClean="0"/>
              <a:t>what </a:t>
            </a:r>
            <a:r>
              <a:rPr lang="en-US" b="1" dirty="0" smtClean="0">
                <a:solidFill>
                  <a:srgbClr val="00B0F0"/>
                </a:solidFill>
              </a:rPr>
              <a:t>would be the cost of development </a:t>
            </a:r>
          </a:p>
          <a:p>
            <a:pPr lvl="1" algn="just"/>
            <a:r>
              <a:rPr lang="en-US" dirty="0" smtClean="0"/>
              <a:t>and what would be the </a:t>
            </a:r>
            <a:r>
              <a:rPr lang="en-US" b="1" dirty="0" smtClean="0">
                <a:solidFill>
                  <a:srgbClr val="00B0F0"/>
                </a:solidFill>
              </a:rPr>
              <a:t>development time </a:t>
            </a:r>
            <a:r>
              <a:rPr lang="en-US" dirty="0" smtClean="0"/>
              <a:t>for each solution</a:t>
            </a:r>
          </a:p>
          <a:p>
            <a:pPr algn="just"/>
            <a:r>
              <a:rPr lang="en-US" dirty="0" smtClean="0"/>
              <a:t>Based on this analysis the </a:t>
            </a:r>
            <a:r>
              <a:rPr lang="en-US" b="1" dirty="0" smtClean="0">
                <a:solidFill>
                  <a:srgbClr val="00B050"/>
                </a:solidFill>
              </a:rPr>
              <a:t>best solution is considered </a:t>
            </a:r>
            <a:r>
              <a:rPr lang="en-US" b="1" dirty="0" smtClean="0">
                <a:solidFill>
                  <a:srgbClr val="00B0F0"/>
                </a:solidFill>
              </a:rPr>
              <a:t>to determine</a:t>
            </a:r>
          </a:p>
          <a:p>
            <a:pPr lvl="1" algn="just"/>
            <a:r>
              <a:rPr lang="en-US" dirty="0" smtClean="0"/>
              <a:t>whether the solution is </a:t>
            </a:r>
            <a:r>
              <a:rPr lang="en-US" b="1" dirty="0" smtClean="0">
                <a:solidFill>
                  <a:srgbClr val="00B0F0"/>
                </a:solidFill>
              </a:rPr>
              <a:t>feasible financially and technically</a:t>
            </a:r>
            <a:r>
              <a:rPr lang="en-US" dirty="0" smtClean="0"/>
              <a:t>. </a:t>
            </a:r>
          </a:p>
          <a:p>
            <a:pPr lvl="1" algn="just"/>
            <a:r>
              <a:rPr lang="en-US" dirty="0" smtClean="0"/>
              <a:t>check whether the </a:t>
            </a:r>
            <a:r>
              <a:rPr lang="en-US" b="1" dirty="0" smtClean="0">
                <a:solidFill>
                  <a:srgbClr val="00B0F0"/>
                </a:solidFill>
              </a:rPr>
              <a:t>customer budget </a:t>
            </a:r>
            <a:r>
              <a:rPr lang="en-US" dirty="0" smtClean="0"/>
              <a:t>would meet the cost of the project</a:t>
            </a:r>
          </a:p>
          <a:p>
            <a:pPr lvl="1" algn="just"/>
            <a:r>
              <a:rPr lang="en-US" dirty="0" smtClean="0"/>
              <a:t>whether they </a:t>
            </a:r>
            <a:r>
              <a:rPr lang="en-US" b="1" dirty="0" smtClean="0">
                <a:solidFill>
                  <a:srgbClr val="00B0F0"/>
                </a:solidFill>
              </a:rPr>
              <a:t>have sufficient technical expertise </a:t>
            </a:r>
            <a:r>
              <a:rPr lang="en-US" dirty="0" smtClean="0"/>
              <a:t>in the area of development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 smtClean="0"/>
              <a:t>Feasibility Study report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15400" cy="5486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1: Introduction </a:t>
            </a:r>
          </a:p>
          <a:p>
            <a:pPr lvl="1"/>
            <a:r>
              <a:rPr lang="en-US" b="1" dirty="0" smtClean="0"/>
              <a:t>A brief description on the project</a:t>
            </a:r>
            <a:r>
              <a:rPr lang="en-US" dirty="0" smtClean="0"/>
              <a:t>, the </a:t>
            </a:r>
            <a:r>
              <a:rPr lang="en-US" b="1" dirty="0" smtClean="0"/>
              <a:t>implementation</a:t>
            </a:r>
            <a:r>
              <a:rPr lang="en-US" dirty="0" smtClean="0"/>
              <a:t> </a:t>
            </a:r>
            <a:r>
              <a:rPr lang="en-US" b="1" dirty="0" smtClean="0"/>
              <a:t>environment</a:t>
            </a:r>
            <a:r>
              <a:rPr lang="en-US" dirty="0" smtClean="0"/>
              <a:t>, </a:t>
            </a:r>
            <a:r>
              <a:rPr lang="en-US" b="1" dirty="0" smtClean="0"/>
              <a:t>constraints</a:t>
            </a:r>
            <a:r>
              <a:rPr lang="en-US" dirty="0" smtClean="0"/>
              <a:t> associated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2: Management summary &amp; recommendations</a:t>
            </a:r>
          </a:p>
          <a:p>
            <a:pPr lvl="1"/>
            <a:r>
              <a:rPr lang="en-US" b="1" dirty="0" smtClean="0"/>
              <a:t>Important findings about the project </a:t>
            </a:r>
            <a:r>
              <a:rPr lang="en-US" dirty="0" smtClean="0"/>
              <a:t>and </a:t>
            </a:r>
            <a:r>
              <a:rPr lang="en-US" b="1" dirty="0" smtClean="0"/>
              <a:t>suggested recommendations 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3: Alternatives</a:t>
            </a:r>
            <a:endParaRPr lang="en-US" dirty="0" smtClean="0"/>
          </a:p>
          <a:p>
            <a:pPr lvl="1"/>
            <a:r>
              <a:rPr lang="en-US" dirty="0" smtClean="0"/>
              <a:t>A presentation of </a:t>
            </a:r>
            <a:r>
              <a:rPr lang="en-US" b="1" dirty="0" smtClean="0"/>
              <a:t>alternative system specifications  </a:t>
            </a:r>
            <a:r>
              <a:rPr lang="en-US" dirty="0" smtClean="0"/>
              <a:t>and criteria those are considered for final selection of the project</a:t>
            </a:r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 smtClean="0"/>
              <a:t>Feasibility Study report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86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4: System description </a:t>
            </a:r>
          </a:p>
          <a:p>
            <a:pPr lvl="1"/>
            <a:r>
              <a:rPr lang="en-US" dirty="0" smtClean="0"/>
              <a:t>A brief </a:t>
            </a:r>
            <a:r>
              <a:rPr lang="en-US" b="1" dirty="0" smtClean="0"/>
              <a:t>description on the system specification </a:t>
            </a:r>
            <a:r>
              <a:rPr lang="en-US" dirty="0" smtClean="0"/>
              <a:t>is the be provided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5: Cost benefit analysis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6: Legal issues if any</a:t>
            </a:r>
            <a:endParaRPr lang="en-IN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495800"/>
          </a:xfrm>
        </p:spPr>
        <p:txBody>
          <a:bodyPr/>
          <a:lstStyle/>
          <a:p>
            <a:pPr algn="just"/>
            <a:r>
              <a:rPr lang="en-US" dirty="0" smtClean="0"/>
              <a:t>It is a </a:t>
            </a:r>
            <a:r>
              <a:rPr lang="en-US" b="1" dirty="0" smtClean="0">
                <a:solidFill>
                  <a:srgbClr val="FF0000"/>
                </a:solidFill>
              </a:rPr>
              <a:t>challenging task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User </a:t>
            </a:r>
            <a:r>
              <a:rPr lang="en-US" b="1" dirty="0" smtClean="0">
                <a:solidFill>
                  <a:srgbClr val="FF0000"/>
                </a:solidFill>
              </a:rPr>
              <a:t>may not know what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is actually </a:t>
            </a:r>
            <a:r>
              <a:rPr lang="en-US" b="1" dirty="0" smtClean="0"/>
              <a:t>to be done </a:t>
            </a:r>
            <a:r>
              <a:rPr lang="en-US" dirty="0" smtClean="0"/>
              <a:t>and </a:t>
            </a:r>
            <a:r>
              <a:rPr lang="en-US" b="1" dirty="0" smtClean="0"/>
              <a:t>how</a:t>
            </a:r>
            <a:r>
              <a:rPr lang="en-US" dirty="0" smtClean="0"/>
              <a:t> they are going to improve the system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Users </a:t>
            </a:r>
            <a:r>
              <a:rPr lang="en-US" b="1" dirty="0" smtClean="0">
                <a:solidFill>
                  <a:srgbClr val="FF0000"/>
                </a:solidFill>
              </a:rPr>
              <a:t>change their mind over time</a:t>
            </a:r>
            <a:r>
              <a:rPr lang="en-US" dirty="0" smtClean="0"/>
              <a:t>, what they confirm today may want to change tomorrow</a:t>
            </a:r>
          </a:p>
          <a:p>
            <a:pPr lvl="2" algn="just"/>
            <a:r>
              <a:rPr lang="en-US" b="1" dirty="0" smtClean="0">
                <a:solidFill>
                  <a:srgbClr val="00B0F0"/>
                </a:solidFill>
              </a:rPr>
              <a:t>They </a:t>
            </a:r>
            <a:r>
              <a:rPr lang="en-US" b="1" dirty="0" smtClean="0">
                <a:solidFill>
                  <a:srgbClr val="FF0000"/>
                </a:solidFill>
              </a:rPr>
              <a:t>might have conflict demands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Analysts</a:t>
            </a:r>
            <a:r>
              <a:rPr lang="en-US" b="1" dirty="0" smtClean="0">
                <a:solidFill>
                  <a:srgbClr val="FF0000"/>
                </a:solidFill>
              </a:rPr>
              <a:t> may not have </a:t>
            </a:r>
            <a:r>
              <a:rPr lang="en-US" b="1" dirty="0" smtClean="0">
                <a:solidFill>
                  <a:srgbClr val="00B0F0"/>
                </a:solidFill>
              </a:rPr>
              <a:t>the domain knowledge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Client of the s/w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actual user </a:t>
            </a:r>
            <a:r>
              <a:rPr lang="en-US" b="1" dirty="0" smtClean="0">
                <a:solidFill>
                  <a:srgbClr val="FF0000"/>
                </a:solidFill>
              </a:rPr>
              <a:t>might not be same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Requirements Analysis and Specification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457200" y="236220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Models of Software Development </a:t>
            </a:r>
            <a:endParaRPr lang="en-US" sz="54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Requirements Analysis and Specification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0292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dirty="0" smtClean="0">
                <a:solidFill>
                  <a:srgbClr val="00B0F0"/>
                </a:solidFill>
              </a:rPr>
              <a:t>aim of this phase </a:t>
            </a:r>
            <a:r>
              <a:rPr lang="en-US" dirty="0" smtClean="0"/>
              <a:t>is to thoroughly </a:t>
            </a:r>
            <a:r>
              <a:rPr lang="en-US" b="1" dirty="0" smtClean="0">
                <a:solidFill>
                  <a:srgbClr val="00B0F0"/>
                </a:solidFill>
              </a:rPr>
              <a:t>understand</a:t>
            </a:r>
            <a:r>
              <a:rPr lang="en-US" b="1" dirty="0" smtClean="0"/>
              <a:t> the customer requirements and </a:t>
            </a:r>
            <a:r>
              <a:rPr lang="en-US" b="1" dirty="0" smtClean="0">
                <a:solidFill>
                  <a:srgbClr val="00B0F0"/>
                </a:solidFill>
              </a:rPr>
              <a:t>prepare</a:t>
            </a:r>
            <a:r>
              <a:rPr lang="en-US" b="1" dirty="0" smtClean="0"/>
              <a:t> a </a:t>
            </a:r>
            <a:r>
              <a:rPr lang="en-US" b="1" dirty="0" smtClean="0">
                <a:solidFill>
                  <a:srgbClr val="00B0F0"/>
                </a:solidFill>
              </a:rPr>
              <a:t>SRS (Software Requirement Specification)</a:t>
            </a:r>
            <a:r>
              <a:rPr lang="en-US" b="1" dirty="0" smtClean="0"/>
              <a:t> document</a:t>
            </a:r>
            <a:r>
              <a:rPr lang="en-US" dirty="0" smtClean="0"/>
              <a:t>. Activities are: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Requirements </a:t>
            </a:r>
            <a:r>
              <a:rPr lang="en-US" dirty="0" smtClean="0"/>
              <a:t>gathering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B0F0"/>
                </a:solidFill>
              </a:rPr>
              <a:t>Analysis</a:t>
            </a:r>
          </a:p>
          <a:p>
            <a:pPr lvl="2" algn="just"/>
            <a:r>
              <a:rPr lang="en-US" b="1" dirty="0" smtClean="0">
                <a:solidFill>
                  <a:srgbClr val="00B0F0"/>
                </a:solidFill>
              </a:rPr>
              <a:t>With help of through interviews and discussions </a:t>
            </a:r>
            <a:r>
              <a:rPr lang="en-US" dirty="0" smtClean="0"/>
              <a:t>with customer, </a:t>
            </a:r>
            <a:r>
              <a:rPr lang="en-US" b="1" dirty="0" smtClean="0"/>
              <a:t>collect</a:t>
            </a:r>
            <a:r>
              <a:rPr lang="en-US" dirty="0" smtClean="0"/>
              <a:t> all </a:t>
            </a:r>
            <a:r>
              <a:rPr lang="en-US" b="1" dirty="0" smtClean="0">
                <a:solidFill>
                  <a:srgbClr val="00B0F0"/>
                </a:solidFill>
              </a:rPr>
              <a:t>relevant information </a:t>
            </a:r>
            <a:r>
              <a:rPr lang="en-US" dirty="0" smtClean="0"/>
              <a:t>about the product</a:t>
            </a:r>
          </a:p>
          <a:p>
            <a:pPr lvl="2" algn="just"/>
            <a:r>
              <a:rPr lang="en-US" b="1" dirty="0" smtClean="0"/>
              <a:t>Remove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contradictions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ambiguities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incompleteness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0000"/>
                </a:solidFill>
              </a:rPr>
              <a:t>inconsistencies</a:t>
            </a:r>
            <a:r>
              <a:rPr lang="en-US" dirty="0" smtClean="0"/>
              <a:t> in the requirement</a:t>
            </a:r>
          </a:p>
          <a:p>
            <a:pPr lvl="2" algn="just"/>
            <a:r>
              <a:rPr lang="en-US" dirty="0" smtClean="0"/>
              <a:t>Once requirements are clearly understood, the next activity starts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Requirements Analysis and Specification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029200"/>
          </a:xfrm>
        </p:spPr>
        <p:txBody>
          <a:bodyPr>
            <a:normAutofit/>
          </a:bodyPr>
          <a:lstStyle/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Requirements Specification</a:t>
            </a:r>
          </a:p>
          <a:p>
            <a:pPr lvl="2" algn="just"/>
            <a:r>
              <a:rPr lang="en-US" dirty="0" smtClean="0"/>
              <a:t>User </a:t>
            </a:r>
            <a:r>
              <a:rPr lang="en-US" b="1" dirty="0" smtClean="0"/>
              <a:t>requirements</a:t>
            </a:r>
            <a:r>
              <a:rPr lang="en-US" dirty="0" smtClean="0"/>
              <a:t> are </a:t>
            </a:r>
            <a:r>
              <a:rPr lang="en-US" b="1" dirty="0" smtClean="0"/>
              <a:t>systematically organized into</a:t>
            </a:r>
            <a:r>
              <a:rPr lang="en-US" dirty="0" smtClean="0"/>
              <a:t> a </a:t>
            </a:r>
            <a:r>
              <a:rPr lang="en-US" b="1" dirty="0" smtClean="0">
                <a:solidFill>
                  <a:srgbClr val="00B0F0"/>
                </a:solidFill>
              </a:rPr>
              <a:t>Software Requirements Specification (SRS) document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SRS document</a:t>
            </a:r>
            <a:r>
              <a:rPr lang="en-US" dirty="0" smtClean="0"/>
              <a:t>:</a:t>
            </a:r>
          </a:p>
          <a:p>
            <a:pPr lvl="2" algn="just"/>
            <a:r>
              <a:rPr lang="en-US" b="1" dirty="0" smtClean="0">
                <a:solidFill>
                  <a:srgbClr val="00B0F0"/>
                </a:solidFill>
              </a:rPr>
              <a:t>Important</a:t>
            </a:r>
            <a:r>
              <a:rPr lang="en-US" dirty="0" smtClean="0"/>
              <a:t> components of this </a:t>
            </a:r>
            <a:r>
              <a:rPr lang="en-US" b="1" dirty="0" smtClean="0">
                <a:solidFill>
                  <a:srgbClr val="00B0F0"/>
                </a:solidFill>
              </a:rPr>
              <a:t>document</a:t>
            </a:r>
            <a:r>
              <a:rPr lang="en-US" dirty="0" smtClean="0"/>
              <a:t> are </a:t>
            </a:r>
            <a:r>
              <a:rPr lang="en-US" b="1" dirty="0" smtClean="0"/>
              <a:t>functional requirements</a:t>
            </a:r>
            <a:r>
              <a:rPr lang="en-US" dirty="0" smtClean="0"/>
              <a:t>, the </a:t>
            </a:r>
            <a:r>
              <a:rPr lang="en-US" b="1" dirty="0" smtClean="0"/>
              <a:t>nonfunctional requirements</a:t>
            </a:r>
            <a:r>
              <a:rPr lang="en-US" dirty="0" smtClean="0"/>
              <a:t>, and </a:t>
            </a:r>
            <a:r>
              <a:rPr lang="en-US" b="1" dirty="0" smtClean="0"/>
              <a:t>the goals</a:t>
            </a:r>
            <a:r>
              <a:rPr lang="en-US" dirty="0" smtClean="0"/>
              <a:t> of implementation.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Design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8915400" cy="51816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dirty="0" smtClean="0">
                <a:solidFill>
                  <a:srgbClr val="00B0F0"/>
                </a:solidFill>
              </a:rPr>
              <a:t>aim</a:t>
            </a:r>
            <a:r>
              <a:rPr lang="en-US" dirty="0" smtClean="0"/>
              <a:t> of this phase is </a:t>
            </a:r>
            <a:r>
              <a:rPr lang="en-US" b="1" dirty="0" smtClean="0"/>
              <a:t>to convert </a:t>
            </a:r>
            <a:r>
              <a:rPr lang="en-US" dirty="0" smtClean="0"/>
              <a:t>the requirements specified in the </a:t>
            </a:r>
            <a:r>
              <a:rPr lang="en-US" b="1" dirty="0" smtClean="0">
                <a:solidFill>
                  <a:srgbClr val="00B0F0"/>
                </a:solidFill>
              </a:rPr>
              <a:t>SRS document</a:t>
            </a:r>
            <a:r>
              <a:rPr lang="en-US" b="1" dirty="0" smtClean="0"/>
              <a:t> into some </a:t>
            </a:r>
            <a:r>
              <a:rPr lang="en-US" b="1" dirty="0" smtClean="0">
                <a:solidFill>
                  <a:srgbClr val="00B0F0"/>
                </a:solidFill>
              </a:rPr>
              <a:t>suitable structure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so that they </a:t>
            </a:r>
            <a:r>
              <a:rPr lang="en-US" b="1" dirty="0" smtClean="0"/>
              <a:t>can be implemented using available programming language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In brief, </a:t>
            </a:r>
            <a:r>
              <a:rPr lang="en-US" b="1" dirty="0" smtClean="0">
                <a:solidFill>
                  <a:srgbClr val="00B0F0"/>
                </a:solidFill>
              </a:rPr>
              <a:t>design phase </a:t>
            </a:r>
            <a:r>
              <a:rPr lang="en-US" b="1" dirty="0" smtClean="0"/>
              <a:t>is to derive </a:t>
            </a:r>
            <a:r>
              <a:rPr lang="en-US" b="1" u="sng" dirty="0" smtClean="0">
                <a:solidFill>
                  <a:srgbClr val="00B0F0"/>
                </a:solidFill>
              </a:rPr>
              <a:t>software architecture</a:t>
            </a:r>
            <a:r>
              <a:rPr lang="en-US" b="1" dirty="0" smtClean="0"/>
              <a:t> from the </a:t>
            </a:r>
            <a:r>
              <a:rPr lang="en-US" b="1" dirty="0" smtClean="0">
                <a:solidFill>
                  <a:srgbClr val="00B0F0"/>
                </a:solidFill>
              </a:rPr>
              <a:t>SRS document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Coding and Unit Testing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3810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dirty="0" smtClean="0">
                <a:solidFill>
                  <a:srgbClr val="00B0F0"/>
                </a:solidFill>
              </a:rPr>
              <a:t>aim</a:t>
            </a:r>
            <a:r>
              <a:rPr lang="en-US" dirty="0" smtClean="0"/>
              <a:t> of this phase </a:t>
            </a:r>
            <a:r>
              <a:rPr lang="en-US" b="1" dirty="0" smtClean="0"/>
              <a:t>is to convert the </a:t>
            </a:r>
            <a:r>
              <a:rPr lang="en-US" b="1" dirty="0" smtClean="0">
                <a:solidFill>
                  <a:srgbClr val="00B0F0"/>
                </a:solidFill>
              </a:rPr>
              <a:t>software design</a:t>
            </a:r>
            <a:r>
              <a:rPr lang="en-US" b="1" dirty="0" smtClean="0"/>
              <a:t> into </a:t>
            </a:r>
            <a:r>
              <a:rPr lang="en-US" b="1" dirty="0" smtClean="0">
                <a:solidFill>
                  <a:srgbClr val="00B0F0"/>
                </a:solidFill>
              </a:rPr>
              <a:t>source code</a:t>
            </a:r>
            <a:r>
              <a:rPr lang="en-US" dirty="0" smtClean="0"/>
              <a:t>.</a:t>
            </a:r>
          </a:p>
          <a:p>
            <a:pPr lvl="1" algn="just"/>
            <a:r>
              <a:rPr lang="en-US" b="1" dirty="0" smtClean="0"/>
              <a:t>Each component of the design is implemented as a program module</a:t>
            </a:r>
            <a:r>
              <a:rPr lang="en-US" dirty="0" smtClean="0"/>
              <a:t>. </a:t>
            </a:r>
          </a:p>
          <a:p>
            <a:pPr lvl="1" algn="just"/>
            <a:r>
              <a:rPr lang="en-US" dirty="0" smtClean="0"/>
              <a:t>The end-product of this phase is a set of </a:t>
            </a:r>
            <a:r>
              <a:rPr lang="en-US" b="1" dirty="0" smtClean="0">
                <a:solidFill>
                  <a:srgbClr val="00B0F0"/>
                </a:solidFill>
              </a:rPr>
              <a:t>program modules</a:t>
            </a:r>
            <a:r>
              <a:rPr lang="en-US" dirty="0" smtClean="0"/>
              <a:t> that have been </a:t>
            </a:r>
            <a:r>
              <a:rPr lang="en-US" b="1" dirty="0" smtClean="0">
                <a:solidFill>
                  <a:srgbClr val="00B0F0"/>
                </a:solidFill>
              </a:rPr>
              <a:t>individually tested </a:t>
            </a:r>
            <a:r>
              <a:rPr lang="en-US" b="1" dirty="0" smtClean="0"/>
              <a:t>to ensure correct working of all the individual modules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Integration and System Testing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029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In this phase </a:t>
            </a:r>
            <a:r>
              <a:rPr lang="en-US" b="1" dirty="0" smtClean="0">
                <a:solidFill>
                  <a:srgbClr val="00B0F0"/>
                </a:solidFill>
              </a:rPr>
              <a:t>individual modules </a:t>
            </a:r>
            <a:r>
              <a:rPr lang="en-US" dirty="0" smtClean="0"/>
              <a:t>developed in the coding phase are </a:t>
            </a:r>
            <a:r>
              <a:rPr lang="en-US" b="1" dirty="0" smtClean="0"/>
              <a:t>systematically combined </a:t>
            </a:r>
            <a:r>
              <a:rPr lang="en-US" dirty="0" smtClean="0"/>
              <a:t>in phase wise </a:t>
            </a:r>
            <a:r>
              <a:rPr lang="en-US" b="1" dirty="0" smtClean="0"/>
              <a:t>to develop </a:t>
            </a:r>
            <a:r>
              <a:rPr lang="en-US" b="1" dirty="0" smtClean="0">
                <a:solidFill>
                  <a:srgbClr val="00B0F0"/>
                </a:solidFill>
              </a:rPr>
              <a:t>complete software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Finally, when all the modules have been successfully integrated and tested, </a:t>
            </a:r>
            <a:r>
              <a:rPr lang="en-US" b="1" dirty="0" smtClean="0"/>
              <a:t>system testing is carried out </a:t>
            </a:r>
            <a:r>
              <a:rPr lang="en-US" dirty="0" smtClean="0"/>
              <a:t>to ensure that </a:t>
            </a:r>
            <a:r>
              <a:rPr lang="en-US" b="1" dirty="0" smtClean="0">
                <a:solidFill>
                  <a:srgbClr val="00B0F0"/>
                </a:solidFill>
              </a:rPr>
              <a:t>all the requirements as per the SRS document</a:t>
            </a:r>
            <a:r>
              <a:rPr lang="en-US" dirty="0" smtClean="0"/>
              <a:t> are fulfilled.</a:t>
            </a:r>
          </a:p>
          <a:p>
            <a:pPr lvl="1" algn="just"/>
            <a:r>
              <a:rPr lang="en-US" dirty="0" smtClean="0"/>
              <a:t>There are three different categories of system testing:</a:t>
            </a:r>
          </a:p>
          <a:p>
            <a:pPr lvl="2" algn="just"/>
            <a:r>
              <a:rPr lang="en-US" dirty="0" smtClean="0">
                <a:solidFill>
                  <a:srgbClr val="FF0000"/>
                </a:solidFill>
              </a:rPr>
              <a:t>α-testing</a:t>
            </a:r>
          </a:p>
          <a:p>
            <a:pPr lvl="2" algn="just"/>
            <a:r>
              <a:rPr lang="el-GR" dirty="0" smtClean="0"/>
              <a:t>Β</a:t>
            </a:r>
            <a:r>
              <a:rPr lang="en-US" dirty="0" smtClean="0"/>
              <a:t>-testing</a:t>
            </a:r>
          </a:p>
          <a:p>
            <a:pPr lvl="2" algn="just"/>
            <a:r>
              <a:rPr lang="en-US" dirty="0" smtClean="0"/>
              <a:t>acceptance testing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Integration and System Testing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029200"/>
          </a:xfrm>
        </p:spPr>
        <p:txBody>
          <a:bodyPr>
            <a:normAutofit/>
          </a:bodyPr>
          <a:lstStyle/>
          <a:p>
            <a:pPr algn="just"/>
            <a:r>
              <a:rPr lang="el-GR" b="1" dirty="0" smtClean="0"/>
              <a:t>α-</a:t>
            </a:r>
            <a:r>
              <a:rPr lang="en-US" b="1" dirty="0" smtClean="0"/>
              <a:t>testing</a:t>
            </a:r>
            <a:r>
              <a:rPr lang="en-US" dirty="0" smtClean="0"/>
              <a:t>: performance of </a:t>
            </a:r>
            <a:r>
              <a:rPr lang="en-US" b="1" dirty="0" smtClean="0"/>
              <a:t>software</a:t>
            </a:r>
            <a:r>
              <a:rPr lang="en-US" dirty="0" smtClean="0"/>
              <a:t> is </a:t>
            </a:r>
            <a:r>
              <a:rPr lang="en-US" b="1" dirty="0" smtClean="0"/>
              <a:t>tested</a:t>
            </a:r>
            <a:r>
              <a:rPr lang="en-US" dirty="0" smtClean="0"/>
              <a:t> </a:t>
            </a:r>
            <a:r>
              <a:rPr lang="en-US" b="1" dirty="0" smtClean="0"/>
              <a:t>by</a:t>
            </a:r>
            <a:r>
              <a:rPr lang="en-US" dirty="0" smtClean="0"/>
              <a:t> the </a:t>
            </a:r>
            <a:r>
              <a:rPr lang="en-US" b="1" dirty="0" smtClean="0">
                <a:solidFill>
                  <a:srgbClr val="00B0F0"/>
                </a:solidFill>
              </a:rPr>
              <a:t>development team</a:t>
            </a:r>
          </a:p>
          <a:p>
            <a:pPr algn="just"/>
            <a:r>
              <a:rPr lang="el-GR" b="1" dirty="0" smtClean="0"/>
              <a:t>β</a:t>
            </a:r>
            <a:r>
              <a:rPr lang="en-US" b="1" dirty="0" smtClean="0"/>
              <a:t>-testing</a:t>
            </a:r>
            <a:r>
              <a:rPr lang="en-US" dirty="0" smtClean="0"/>
              <a:t>: performance of </a:t>
            </a:r>
            <a:r>
              <a:rPr lang="en-US" b="1" dirty="0" smtClean="0"/>
              <a:t>software</a:t>
            </a:r>
            <a:r>
              <a:rPr lang="en-US" dirty="0" smtClean="0"/>
              <a:t> is </a:t>
            </a:r>
            <a:r>
              <a:rPr lang="en-US" b="1" dirty="0" smtClean="0"/>
              <a:t>tested by </a:t>
            </a:r>
            <a:r>
              <a:rPr lang="en-US" dirty="0" smtClean="0"/>
              <a:t>a </a:t>
            </a:r>
            <a:r>
              <a:rPr lang="en-US" b="1" dirty="0" smtClean="0">
                <a:solidFill>
                  <a:srgbClr val="00B0F0"/>
                </a:solidFill>
              </a:rPr>
              <a:t>friendly set of customers</a:t>
            </a:r>
          </a:p>
          <a:p>
            <a:pPr algn="just"/>
            <a:r>
              <a:rPr lang="en-US" b="1" dirty="0" smtClean="0"/>
              <a:t>acceptance testing</a:t>
            </a:r>
            <a:r>
              <a:rPr lang="en-US" dirty="0" smtClean="0"/>
              <a:t>: performance of </a:t>
            </a:r>
            <a:r>
              <a:rPr lang="en-US" b="1" dirty="0" smtClean="0"/>
              <a:t>software</a:t>
            </a:r>
            <a:r>
              <a:rPr lang="en-US" dirty="0" smtClean="0"/>
              <a:t> is </a:t>
            </a:r>
            <a:r>
              <a:rPr lang="en-US" b="1" dirty="0" smtClean="0"/>
              <a:t>tested by </a:t>
            </a:r>
            <a:r>
              <a:rPr lang="en-US" dirty="0" smtClean="0"/>
              <a:t>the </a:t>
            </a:r>
            <a:r>
              <a:rPr lang="en-US" b="1" dirty="0" smtClean="0">
                <a:solidFill>
                  <a:srgbClr val="00B0F0"/>
                </a:solidFill>
              </a:rPr>
              <a:t>actual customer </a:t>
            </a:r>
            <a:r>
              <a:rPr lang="en-US" b="1" dirty="0" smtClean="0"/>
              <a:t>after</a:t>
            </a:r>
            <a:r>
              <a:rPr lang="en-US" dirty="0" smtClean="0"/>
              <a:t> the product </a:t>
            </a:r>
            <a:r>
              <a:rPr lang="en-US" b="1" dirty="0" smtClean="0"/>
              <a:t>delivery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Maintenance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Maintenance phase takes maximum effort in the development life cycle.  Activities can be :</a:t>
            </a:r>
          </a:p>
          <a:p>
            <a:pPr lvl="1"/>
            <a:r>
              <a:rPr lang="en-US" b="1" dirty="0" smtClean="0"/>
              <a:t>Correcting errors</a:t>
            </a:r>
          </a:p>
          <a:p>
            <a:pPr lvl="1"/>
            <a:r>
              <a:rPr lang="en-US" b="1" dirty="0" smtClean="0"/>
              <a:t>Improving the implementation</a:t>
            </a:r>
          </a:p>
          <a:p>
            <a:pPr lvl="1"/>
            <a:r>
              <a:rPr lang="en-US" b="1" dirty="0" smtClean="0"/>
              <a:t>Porting</a:t>
            </a:r>
            <a:r>
              <a:rPr lang="en-US" dirty="0" smtClean="0"/>
              <a:t> the software to work </a:t>
            </a:r>
            <a:r>
              <a:rPr lang="en-US" b="1" dirty="0" smtClean="0"/>
              <a:t>in a new environment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2"/>
          </a:xfrm>
        </p:spPr>
        <p:txBody>
          <a:bodyPr/>
          <a:lstStyle/>
          <a:p>
            <a:r>
              <a:rPr lang="en-US" b="1" dirty="0" smtClean="0"/>
              <a:t>Shortcomings of Waterfall Model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WF model </a:t>
            </a:r>
            <a:r>
              <a:rPr lang="en-US" b="1" dirty="0" smtClean="0"/>
              <a:t>assumes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development process is linear</a:t>
            </a:r>
            <a:r>
              <a:rPr lang="en-US" dirty="0" smtClean="0"/>
              <a:t>. All the </a:t>
            </a:r>
            <a:r>
              <a:rPr lang="en-US" b="1" dirty="0" smtClean="0"/>
              <a:t>requirements are clearly known at the analysis phase</a:t>
            </a:r>
            <a:r>
              <a:rPr lang="en-US" dirty="0" smtClean="0"/>
              <a:t> and according s/w can be developed, </a:t>
            </a:r>
            <a:r>
              <a:rPr lang="en-US" b="1" dirty="0" smtClean="0">
                <a:solidFill>
                  <a:srgbClr val="FF0000"/>
                </a:solidFill>
              </a:rPr>
              <a:t>which is often not true</a:t>
            </a:r>
            <a:r>
              <a:rPr lang="en-US" dirty="0" smtClean="0"/>
              <a:t> in all cases as all the requirements can not be predicted precisely.</a:t>
            </a:r>
          </a:p>
          <a:p>
            <a:pPr lvl="1" algn="just"/>
            <a:r>
              <a:rPr lang="en-US" dirty="0" smtClean="0"/>
              <a:t>Ex. Knowledge management system</a:t>
            </a:r>
          </a:p>
          <a:p>
            <a:pPr algn="just"/>
            <a:r>
              <a:rPr lang="en-US" b="1" dirty="0" smtClean="0"/>
              <a:t>Requirement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changes</a:t>
            </a:r>
            <a:r>
              <a:rPr lang="en-US" dirty="0" smtClean="0"/>
              <a:t> </a:t>
            </a:r>
            <a:r>
              <a:rPr lang="en-US" b="1" dirty="0" smtClean="0"/>
              <a:t>during s/w development as development process takes long time</a:t>
            </a:r>
          </a:p>
          <a:p>
            <a:pPr algn="just"/>
            <a:r>
              <a:rPr lang="en-US" dirty="0" smtClean="0"/>
              <a:t> Therefore it might be better to develop  in small increments…</a:t>
            </a:r>
          </a:p>
          <a:p>
            <a:pPr algn="just"/>
            <a:r>
              <a:rPr lang="en-US" dirty="0" smtClean="0"/>
              <a:t>WF is considered to be </a:t>
            </a:r>
            <a:r>
              <a:rPr lang="en-US" b="1" dirty="0" smtClean="0">
                <a:solidFill>
                  <a:srgbClr val="FF0000"/>
                </a:solidFill>
              </a:rPr>
              <a:t>document heavy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smtClean="0"/>
              <a:t>All the </a:t>
            </a:r>
            <a:r>
              <a:rPr lang="en-US" b="1" dirty="0" smtClean="0"/>
              <a:t>document produced may not be useful </a:t>
            </a:r>
            <a:r>
              <a:rPr lang="en-US" dirty="0" smtClean="0"/>
              <a:t>for all type of s/w</a:t>
            </a:r>
            <a:endParaRPr lang="en-IN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Iterative Waterfall Model</a:t>
            </a:r>
            <a:endParaRPr lang="en-US" b="1" dirty="0"/>
          </a:p>
        </p:txBody>
      </p:sp>
      <p:grpSp>
        <p:nvGrpSpPr>
          <p:cNvPr id="3" name="Group 34"/>
          <p:cNvGrpSpPr/>
          <p:nvPr/>
        </p:nvGrpSpPr>
        <p:grpSpPr>
          <a:xfrm>
            <a:off x="228600" y="1371600"/>
            <a:ext cx="8686800" cy="5257800"/>
            <a:chOff x="304800" y="1447800"/>
            <a:chExt cx="8686800" cy="5257800"/>
          </a:xfrm>
        </p:grpSpPr>
        <p:sp>
          <p:nvSpPr>
            <p:cNvPr id="5" name="TextBox 4"/>
            <p:cNvSpPr txBox="1"/>
            <p:nvPr/>
          </p:nvSpPr>
          <p:spPr>
            <a:xfrm>
              <a:off x="304800" y="1447800"/>
              <a:ext cx="22860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Feasibility Study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91145" y="2314694"/>
              <a:ext cx="2286000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Requirements Analysis and Specification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34145" y="3458587"/>
              <a:ext cx="22860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Design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67200" y="4325481"/>
              <a:ext cx="2286000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Coding and Unit Testing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853545" y="5192375"/>
              <a:ext cx="2286000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Integration and System Testing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34200" y="6336268"/>
              <a:ext cx="20574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Maintenance</a:t>
              </a:r>
            </a:p>
          </p:txBody>
        </p:sp>
        <p:grpSp>
          <p:nvGrpSpPr>
            <p:cNvPr id="4" name="Group 19"/>
            <p:cNvGrpSpPr/>
            <p:nvPr/>
          </p:nvGrpSpPr>
          <p:grpSpPr>
            <a:xfrm>
              <a:off x="2590800" y="1676400"/>
              <a:ext cx="838994" cy="609600"/>
              <a:chOff x="6629400" y="2362200"/>
              <a:chExt cx="838994" cy="609600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21"/>
            <p:cNvGrpSpPr/>
            <p:nvPr/>
          </p:nvGrpSpPr>
          <p:grpSpPr>
            <a:xfrm>
              <a:off x="4190206" y="2819400"/>
              <a:ext cx="838994" cy="609600"/>
              <a:chOff x="6629400" y="2362200"/>
              <a:chExt cx="838994" cy="609600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24"/>
            <p:cNvGrpSpPr/>
            <p:nvPr/>
          </p:nvGrpSpPr>
          <p:grpSpPr>
            <a:xfrm>
              <a:off x="5334000" y="3706090"/>
              <a:ext cx="838994" cy="609600"/>
              <a:chOff x="6629400" y="2362200"/>
              <a:chExt cx="838994" cy="60960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27"/>
            <p:cNvGrpSpPr/>
            <p:nvPr/>
          </p:nvGrpSpPr>
          <p:grpSpPr>
            <a:xfrm>
              <a:off x="6553200" y="4572000"/>
              <a:ext cx="838994" cy="609600"/>
              <a:chOff x="6629400" y="2362200"/>
              <a:chExt cx="838994" cy="60960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6629400" y="2362200"/>
                <a:ext cx="838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30"/>
            <p:cNvGrpSpPr/>
            <p:nvPr/>
          </p:nvGrpSpPr>
          <p:grpSpPr>
            <a:xfrm>
              <a:off x="8153400" y="5715000"/>
              <a:ext cx="609600" cy="609600"/>
              <a:chOff x="6858794" y="2362200"/>
              <a:chExt cx="609600" cy="6096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6858794" y="2362200"/>
                <a:ext cx="608806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5400000">
                <a:off x="7163594" y="2667000"/>
                <a:ext cx="608806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8" name="Straight Connector 27"/>
          <p:cNvCxnSpPr/>
          <p:nvPr/>
        </p:nvCxnSpPr>
        <p:spPr>
          <a:xfrm rot="10800000">
            <a:off x="2362200" y="6477000"/>
            <a:ext cx="4495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5905500" y="6134100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 flipH="1" flipV="1">
            <a:off x="4305300" y="5676900"/>
            <a:ext cx="1600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2247900" y="5143500"/>
            <a:ext cx="2667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 flipH="1" flipV="1">
            <a:off x="571500" y="4686300"/>
            <a:ext cx="3581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Software Development Life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54864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A </a:t>
            </a:r>
            <a:r>
              <a:rPr lang="en-US" b="1" dirty="0" smtClean="0"/>
              <a:t>software life cycle model</a:t>
            </a:r>
            <a:r>
              <a:rPr lang="en-US" dirty="0" smtClean="0"/>
              <a:t>: A </a:t>
            </a:r>
            <a:r>
              <a:rPr lang="en-US" b="1" u="sng" dirty="0" smtClean="0">
                <a:solidFill>
                  <a:srgbClr val="00B0F0"/>
                </a:solidFill>
              </a:rPr>
              <a:t>descriptive and diagrammatic representation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of the software life cycle. </a:t>
            </a:r>
          </a:p>
          <a:p>
            <a:pPr algn="just"/>
            <a:r>
              <a:rPr lang="en-US" b="1" dirty="0" smtClean="0"/>
              <a:t>Presents</a:t>
            </a:r>
            <a:r>
              <a:rPr lang="en-US" dirty="0" smtClean="0"/>
              <a:t> all the </a:t>
            </a:r>
            <a:r>
              <a:rPr lang="en-US" b="1" dirty="0" smtClean="0">
                <a:solidFill>
                  <a:srgbClr val="00B0F0"/>
                </a:solidFill>
              </a:rPr>
              <a:t>activities required </a:t>
            </a:r>
            <a:r>
              <a:rPr lang="en-US" dirty="0" smtClean="0"/>
              <a:t>to make a software product starting from the beginning to the release. </a:t>
            </a:r>
          </a:p>
          <a:p>
            <a:pPr algn="just"/>
            <a:r>
              <a:rPr lang="en-US" dirty="0" smtClean="0"/>
              <a:t>It also </a:t>
            </a:r>
            <a:r>
              <a:rPr lang="en-US" b="1" dirty="0" smtClean="0"/>
              <a:t>presents the </a:t>
            </a:r>
            <a:r>
              <a:rPr lang="en-US" b="1" dirty="0" smtClean="0">
                <a:solidFill>
                  <a:srgbClr val="00B0F0"/>
                </a:solidFill>
              </a:rPr>
              <a:t>order </a:t>
            </a:r>
            <a:r>
              <a:rPr lang="en-US" dirty="0" smtClean="0"/>
              <a:t>in which these </a:t>
            </a:r>
            <a:r>
              <a:rPr lang="en-US" b="1" dirty="0" smtClean="0">
                <a:solidFill>
                  <a:srgbClr val="00B0F0"/>
                </a:solidFill>
              </a:rPr>
              <a:t>activities</a:t>
            </a:r>
            <a:r>
              <a:rPr lang="en-US" dirty="0" smtClean="0"/>
              <a:t> are to be undertaken.</a:t>
            </a:r>
          </a:p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Activities</a:t>
            </a:r>
            <a:r>
              <a:rPr lang="en-US" b="1" dirty="0" smtClean="0"/>
              <a:t> </a:t>
            </a:r>
            <a:r>
              <a:rPr lang="en-US" dirty="0" smtClean="0"/>
              <a:t>can be are </a:t>
            </a:r>
            <a:r>
              <a:rPr lang="en-US" b="1" dirty="0" smtClean="0">
                <a:solidFill>
                  <a:srgbClr val="00B0F0"/>
                </a:solidFill>
              </a:rPr>
              <a:t>grouped into </a:t>
            </a:r>
            <a:r>
              <a:rPr lang="en-US" dirty="0" smtClean="0"/>
              <a:t>several </a:t>
            </a:r>
            <a:r>
              <a:rPr lang="en-US" b="1" dirty="0" smtClean="0">
                <a:solidFill>
                  <a:srgbClr val="00B0F0"/>
                </a:solidFill>
              </a:rPr>
              <a:t>phases/steps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Activities</a:t>
            </a:r>
            <a:r>
              <a:rPr lang="en-US" b="1" dirty="0" smtClean="0"/>
              <a:t> defined in the phases </a:t>
            </a:r>
            <a:r>
              <a:rPr lang="en-US" dirty="0" smtClean="0"/>
              <a:t>have to be </a:t>
            </a:r>
            <a:r>
              <a:rPr lang="en-US" b="1" dirty="0" smtClean="0">
                <a:solidFill>
                  <a:srgbClr val="00B0F0"/>
                </a:solidFill>
              </a:rPr>
              <a:t>executed in some specified order</a:t>
            </a:r>
            <a:r>
              <a:rPr lang="en-US" dirty="0" smtClean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Software Development Life Cycle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105400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Each step </a:t>
            </a:r>
            <a:r>
              <a:rPr lang="en-US" dirty="0" smtClean="0"/>
              <a:t>has well defined </a:t>
            </a:r>
            <a:r>
              <a:rPr lang="en-US" b="1" dirty="0" smtClean="0">
                <a:solidFill>
                  <a:srgbClr val="00B0F0"/>
                </a:solidFill>
              </a:rPr>
              <a:t>objectives</a:t>
            </a:r>
          </a:p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Require</a:t>
            </a:r>
            <a:r>
              <a:rPr lang="en-US" dirty="0" smtClean="0"/>
              <a:t> people with </a:t>
            </a:r>
            <a:r>
              <a:rPr lang="en-US" b="1" dirty="0" smtClean="0">
                <a:solidFill>
                  <a:srgbClr val="00B0F0"/>
                </a:solidFill>
              </a:rPr>
              <a:t>specific skills</a:t>
            </a:r>
          </a:p>
          <a:p>
            <a:pPr algn="just"/>
            <a:r>
              <a:rPr lang="en-US" dirty="0" smtClean="0"/>
              <a:t>Takes </a:t>
            </a:r>
            <a:r>
              <a:rPr lang="en-US" b="1" dirty="0" smtClean="0">
                <a:solidFill>
                  <a:srgbClr val="00B0F0"/>
                </a:solidFill>
              </a:rPr>
              <a:t>specific inputs </a:t>
            </a:r>
            <a:r>
              <a:rPr lang="en-US" dirty="0" smtClean="0"/>
              <a:t>and produce well </a:t>
            </a:r>
            <a:r>
              <a:rPr lang="en-US" b="1" dirty="0" smtClean="0">
                <a:solidFill>
                  <a:srgbClr val="00B0F0"/>
                </a:solidFill>
              </a:rPr>
              <a:t>defined outputs</a:t>
            </a:r>
          </a:p>
          <a:p>
            <a:pPr algn="just"/>
            <a:r>
              <a:rPr lang="en-US" dirty="0" smtClean="0"/>
              <a:t>Step defines when it may </a:t>
            </a:r>
            <a:r>
              <a:rPr lang="en-US" b="1" dirty="0" smtClean="0">
                <a:solidFill>
                  <a:srgbClr val="00B0F0"/>
                </a:solidFill>
              </a:rPr>
              <a:t>begin</a:t>
            </a:r>
            <a:r>
              <a:rPr lang="en-US" dirty="0" smtClean="0"/>
              <a:t> (</a:t>
            </a:r>
            <a:r>
              <a:rPr lang="en-US" b="1" dirty="0" smtClean="0"/>
              <a:t>entry criteria</a:t>
            </a:r>
            <a:r>
              <a:rPr lang="en-US" dirty="0" smtClean="0"/>
              <a:t>) and when to </a:t>
            </a:r>
            <a:r>
              <a:rPr lang="en-US" b="1" dirty="0" smtClean="0">
                <a:solidFill>
                  <a:srgbClr val="00B0F0"/>
                </a:solidFill>
              </a:rPr>
              <a:t>exit</a:t>
            </a:r>
            <a:r>
              <a:rPr lang="en-US" dirty="0" smtClean="0"/>
              <a:t> (</a:t>
            </a:r>
            <a:r>
              <a:rPr lang="en-US" b="1" dirty="0" smtClean="0"/>
              <a:t>exit criteria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Use specific </a:t>
            </a:r>
            <a:r>
              <a:rPr lang="en-US" b="1" dirty="0" smtClean="0">
                <a:solidFill>
                  <a:srgbClr val="00B0F0"/>
                </a:solidFill>
              </a:rPr>
              <a:t>techniques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B0F0"/>
                </a:solidFill>
              </a:rPr>
              <a:t>tools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B0F0"/>
                </a:solidFill>
              </a:rPr>
              <a:t>guidelines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conventions</a:t>
            </a:r>
            <a:endParaRPr lang="en-U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Software Development Life Cycle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3340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Each Step </a:t>
            </a:r>
          </a:p>
          <a:p>
            <a:pPr lvl="1" algn="just"/>
            <a:r>
              <a:rPr lang="en-US" dirty="0" smtClean="0"/>
              <a:t>must be </a:t>
            </a:r>
            <a:r>
              <a:rPr lang="en-US" b="1" dirty="0" smtClean="0">
                <a:solidFill>
                  <a:srgbClr val="00B0F0"/>
                </a:solidFill>
              </a:rPr>
              <a:t>executed as per the plan</a:t>
            </a:r>
            <a:r>
              <a:rPr lang="en-US" dirty="0" smtClean="0"/>
              <a:t>, that defines durations, efforts, resources, constrains etc…</a:t>
            </a:r>
          </a:p>
          <a:p>
            <a:pPr lvl="1" algn="just"/>
            <a:r>
              <a:rPr lang="en-US" dirty="0" smtClean="0"/>
              <a:t>It </a:t>
            </a:r>
            <a:r>
              <a:rPr lang="en-US" b="1" dirty="0" smtClean="0">
                <a:solidFill>
                  <a:srgbClr val="00B0F0"/>
                </a:solidFill>
              </a:rPr>
              <a:t>must produce some information </a:t>
            </a:r>
            <a:r>
              <a:rPr lang="en-US" b="1" dirty="0" smtClean="0"/>
              <a:t>so that </a:t>
            </a:r>
            <a:r>
              <a:rPr lang="en-US" dirty="0" smtClean="0"/>
              <a:t>the management can </a:t>
            </a:r>
            <a:r>
              <a:rPr lang="en-US" b="1" dirty="0" smtClean="0"/>
              <a:t>take some corrective measures</a:t>
            </a:r>
          </a:p>
          <a:p>
            <a:pPr lvl="2" algn="just"/>
            <a:r>
              <a:rPr lang="en-US" dirty="0" smtClean="0"/>
              <a:t>Adding more resources, extend deadline etc…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A step end in a review </a:t>
            </a:r>
            <a:r>
              <a:rPr lang="en-US" dirty="0" smtClean="0"/>
              <a:t>(</a:t>
            </a:r>
            <a:r>
              <a:rPr lang="en-US" b="1" dirty="0" smtClean="0"/>
              <a:t>Verification</a:t>
            </a:r>
            <a:r>
              <a:rPr lang="en-US" dirty="0" smtClean="0"/>
              <a:t> and </a:t>
            </a:r>
            <a:r>
              <a:rPr lang="en-US" b="1" dirty="0" smtClean="0"/>
              <a:t>Validation</a:t>
            </a:r>
            <a:r>
              <a:rPr lang="en-US" dirty="0" smtClean="0"/>
              <a:t>)</a:t>
            </a:r>
          </a:p>
          <a:p>
            <a:pPr lvl="2" algn="just"/>
            <a:r>
              <a:rPr lang="en-US" b="1" dirty="0" smtClean="0">
                <a:solidFill>
                  <a:srgbClr val="00B0F0"/>
                </a:solidFill>
              </a:rPr>
              <a:t>Verification</a:t>
            </a:r>
            <a:r>
              <a:rPr lang="en-US" dirty="0" smtClean="0"/>
              <a:t>: Check consistence of the </a:t>
            </a:r>
            <a:r>
              <a:rPr lang="en-US" b="1" dirty="0" smtClean="0">
                <a:solidFill>
                  <a:srgbClr val="00B0F0"/>
                </a:solidFill>
              </a:rPr>
              <a:t>out put with respect to the input</a:t>
            </a:r>
            <a:r>
              <a:rPr lang="en-US" dirty="0" smtClean="0"/>
              <a:t>  of the step</a:t>
            </a:r>
          </a:p>
          <a:p>
            <a:pPr lvl="2" algn="just"/>
            <a:r>
              <a:rPr lang="en-US" b="1" dirty="0" smtClean="0">
                <a:solidFill>
                  <a:srgbClr val="00B0F0"/>
                </a:solidFill>
              </a:rPr>
              <a:t>Validation</a:t>
            </a:r>
            <a:r>
              <a:rPr lang="en-US" dirty="0" smtClean="0"/>
              <a:t>: Check consistency </a:t>
            </a:r>
            <a:r>
              <a:rPr lang="en-US" b="1" dirty="0" smtClean="0">
                <a:solidFill>
                  <a:srgbClr val="00B0F0"/>
                </a:solidFill>
              </a:rPr>
              <a:t>with respect to the users requirement</a:t>
            </a:r>
            <a:endParaRPr lang="en-U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Software Development Life Cycle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A </a:t>
            </a:r>
            <a:r>
              <a:rPr lang="en-US" b="1" dirty="0" smtClean="0">
                <a:solidFill>
                  <a:srgbClr val="00B0F0"/>
                </a:solidFill>
              </a:rPr>
              <a:t>good</a:t>
            </a:r>
            <a:r>
              <a:rPr lang="en-US" dirty="0" smtClean="0"/>
              <a:t> S/W </a:t>
            </a:r>
            <a:r>
              <a:rPr lang="en-US" b="1" dirty="0" smtClean="0">
                <a:solidFill>
                  <a:srgbClr val="00B0F0"/>
                </a:solidFill>
              </a:rPr>
              <a:t>process/model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Facilitates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early detection and removal of </a:t>
            </a:r>
            <a:r>
              <a:rPr lang="en-US" b="1" dirty="0" smtClean="0">
                <a:solidFill>
                  <a:srgbClr val="00B0F0"/>
                </a:solidFill>
              </a:rPr>
              <a:t>defects</a:t>
            </a:r>
            <a:r>
              <a:rPr lang="en-US" dirty="0" smtClean="0"/>
              <a:t>, because</a:t>
            </a:r>
          </a:p>
          <a:p>
            <a:pPr lvl="2" algn="just"/>
            <a:r>
              <a:rPr lang="en-US" b="1" dirty="0" smtClean="0"/>
              <a:t>Defects </a:t>
            </a:r>
            <a:r>
              <a:rPr lang="en-US" b="1" dirty="0" smtClean="0">
                <a:solidFill>
                  <a:srgbClr val="FF0000"/>
                </a:solidFill>
              </a:rPr>
              <a:t>increase </a:t>
            </a:r>
            <a:r>
              <a:rPr lang="en-US" b="1" dirty="0" smtClean="0"/>
              <a:t>project cost</a:t>
            </a:r>
          </a:p>
          <a:p>
            <a:pPr lvl="2" algn="just"/>
            <a:r>
              <a:rPr lang="en-US" b="1" dirty="0" smtClean="0"/>
              <a:t>Late detection of defect leads to </a:t>
            </a:r>
            <a:r>
              <a:rPr lang="en-US" b="1" dirty="0" smtClean="0">
                <a:solidFill>
                  <a:srgbClr val="FF0000"/>
                </a:solidFill>
              </a:rPr>
              <a:t>higher development cost</a:t>
            </a:r>
          </a:p>
          <a:p>
            <a:pPr lvl="1" algn="just"/>
            <a:r>
              <a:rPr lang="en-US" dirty="0" smtClean="0"/>
              <a:t>It should also </a:t>
            </a:r>
            <a:r>
              <a:rPr lang="en-US" b="1" dirty="0" smtClean="0">
                <a:solidFill>
                  <a:srgbClr val="00B0F0"/>
                </a:solidFill>
              </a:rPr>
              <a:t>facilitate monitoring and improvement</a:t>
            </a:r>
          </a:p>
          <a:p>
            <a:pPr lvl="2" algn="just"/>
            <a:r>
              <a:rPr lang="en-US" dirty="0" smtClean="0"/>
              <a:t>Based on </a:t>
            </a:r>
            <a:r>
              <a:rPr lang="en-US" b="1" dirty="0" smtClean="0"/>
              <a:t>feedback</a:t>
            </a:r>
          </a:p>
          <a:p>
            <a:pPr lvl="2" algn="just"/>
            <a:r>
              <a:rPr lang="en-US" b="1" dirty="0" smtClean="0"/>
              <a:t>Permit use of new tools and techniques</a:t>
            </a:r>
          </a:p>
          <a:p>
            <a:pPr lvl="2" algn="just"/>
            <a:r>
              <a:rPr lang="en-US" b="1" dirty="0" smtClean="0"/>
              <a:t>Permit measurements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62200"/>
            <a:ext cx="8686800" cy="1173162"/>
          </a:xfrm>
        </p:spPr>
        <p:txBody>
          <a:bodyPr>
            <a:noAutofit/>
          </a:bodyPr>
          <a:lstStyle/>
          <a:p>
            <a:r>
              <a:rPr lang="en-US" b="1" dirty="0" smtClean="0"/>
              <a:t>Different S/W Development Life Cycle Models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>Problem Definition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4102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What</a:t>
            </a:r>
            <a:r>
              <a:rPr lang="en-US" dirty="0" smtClean="0"/>
              <a:t> is the </a:t>
            </a:r>
            <a:r>
              <a:rPr lang="en-US" b="1" dirty="0" smtClean="0">
                <a:solidFill>
                  <a:srgbClr val="FF0000"/>
                </a:solidFill>
              </a:rPr>
              <a:t>problem</a:t>
            </a:r>
            <a:r>
              <a:rPr lang="en-US" dirty="0" smtClean="0"/>
              <a:t>? </a:t>
            </a:r>
            <a:r>
              <a:rPr lang="en-US" b="1" dirty="0" smtClean="0">
                <a:solidFill>
                  <a:srgbClr val="00B0F0"/>
                </a:solidFill>
              </a:rPr>
              <a:t>Who</a:t>
            </a:r>
            <a:r>
              <a:rPr lang="en-US" dirty="0" smtClean="0"/>
              <a:t> think the problem exists in the current system?</a:t>
            </a:r>
          </a:p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Discuss</a:t>
            </a:r>
            <a:r>
              <a:rPr lang="en-US" dirty="0" smtClean="0"/>
              <a:t> with the management/used </a:t>
            </a:r>
            <a:r>
              <a:rPr lang="en-US" b="1" dirty="0" smtClean="0">
                <a:solidFill>
                  <a:srgbClr val="00B0F0"/>
                </a:solidFill>
              </a:rPr>
              <a:t>to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confirm</a:t>
            </a:r>
            <a:r>
              <a:rPr lang="en-US" dirty="0" smtClean="0"/>
              <a:t> that the </a:t>
            </a:r>
            <a:r>
              <a:rPr lang="en-US" b="1" dirty="0" smtClean="0">
                <a:solidFill>
                  <a:srgbClr val="FF0000"/>
                </a:solidFill>
              </a:rPr>
              <a:t>problem</a:t>
            </a:r>
            <a:r>
              <a:rPr lang="en-US" b="1" dirty="0" smtClean="0">
                <a:solidFill>
                  <a:srgbClr val="00B0F0"/>
                </a:solidFill>
              </a:rPr>
              <a:t> actually </a:t>
            </a:r>
            <a:r>
              <a:rPr lang="en-US" b="1" dirty="0" smtClean="0">
                <a:solidFill>
                  <a:srgbClr val="FF0000"/>
                </a:solidFill>
              </a:rPr>
              <a:t>exists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If</a:t>
            </a:r>
            <a:r>
              <a:rPr lang="en-US" dirty="0" smtClean="0"/>
              <a:t> the </a:t>
            </a:r>
            <a:r>
              <a:rPr lang="en-US" b="1" dirty="0" smtClean="0">
                <a:solidFill>
                  <a:srgbClr val="00B0F0"/>
                </a:solidFill>
              </a:rPr>
              <a:t>problem exists </a:t>
            </a:r>
            <a:r>
              <a:rPr lang="en-US" dirty="0" smtClean="0"/>
              <a:t>that need to be solved, </a:t>
            </a:r>
            <a:r>
              <a:rPr lang="en-US" b="1" dirty="0" smtClean="0"/>
              <a:t>then 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We have a project</a:t>
            </a:r>
          </a:p>
          <a:p>
            <a:pPr lvl="1" algn="just"/>
            <a:r>
              <a:rPr lang="en-US" dirty="0" smtClean="0"/>
              <a:t>If the </a:t>
            </a:r>
            <a:r>
              <a:rPr lang="en-US" b="1" dirty="0" smtClean="0">
                <a:solidFill>
                  <a:srgbClr val="00B0F0"/>
                </a:solidFill>
              </a:rPr>
              <a:t>project is agreed</a:t>
            </a:r>
            <a:r>
              <a:rPr lang="en-US" dirty="0" smtClean="0"/>
              <a:t>, it can be assumed that the organization is  going to </a:t>
            </a:r>
            <a:r>
              <a:rPr lang="en-US" b="1" dirty="0" smtClean="0">
                <a:solidFill>
                  <a:srgbClr val="00B0F0"/>
                </a:solidFill>
              </a:rPr>
              <a:t>allot fund for s/w development</a:t>
            </a:r>
            <a:endParaRPr lang="en-IN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>Problem Definition </a:t>
            </a:r>
            <a:r>
              <a:rPr lang="en-US" b="1" dirty="0" err="1" smtClean="0"/>
              <a:t>contd</a:t>
            </a:r>
            <a:r>
              <a:rPr lang="en-US" b="1" dirty="0" smtClean="0"/>
              <a:t>…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715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This is the </a:t>
            </a:r>
            <a:r>
              <a:rPr lang="en-US" b="1" dirty="0" smtClean="0"/>
              <a:t>first step </a:t>
            </a:r>
            <a:r>
              <a:rPr lang="en-US" dirty="0" smtClean="0"/>
              <a:t>which is </a:t>
            </a:r>
            <a:r>
              <a:rPr lang="en-US" b="1" dirty="0" smtClean="0"/>
              <a:t>very short</a:t>
            </a:r>
            <a:r>
              <a:rPr lang="en-US" dirty="0" smtClean="0"/>
              <a:t>, may be one or two days long</a:t>
            </a:r>
          </a:p>
          <a:p>
            <a:pPr algn="just"/>
            <a:r>
              <a:rPr lang="en-US" dirty="0" smtClean="0"/>
              <a:t>It is </a:t>
            </a:r>
            <a:r>
              <a:rPr lang="en-US" b="1" dirty="0" smtClean="0"/>
              <a:t>to understand the problem </a:t>
            </a:r>
            <a:r>
              <a:rPr lang="en-US" dirty="0" smtClean="0"/>
              <a:t>and </a:t>
            </a:r>
            <a:r>
              <a:rPr lang="en-US" b="1" dirty="0" smtClean="0"/>
              <a:t>characterize</a:t>
            </a:r>
            <a:r>
              <a:rPr lang="en-US" dirty="0" smtClean="0"/>
              <a:t> it</a:t>
            </a:r>
          </a:p>
          <a:p>
            <a:pPr lvl="1" algn="just"/>
            <a:r>
              <a:rPr lang="en-US" dirty="0" smtClean="0"/>
              <a:t>Find out cause of the problem. Few possible examples:</a:t>
            </a:r>
          </a:p>
          <a:p>
            <a:pPr lvl="2" algn="just"/>
            <a:r>
              <a:rPr lang="en-US" b="1" dirty="0" smtClean="0">
                <a:solidFill>
                  <a:srgbClr val="FF0000"/>
                </a:solidFill>
              </a:rPr>
              <a:t>Existing system is slow</a:t>
            </a:r>
            <a:r>
              <a:rPr lang="en-US" dirty="0" smtClean="0"/>
              <a:t>, has poor response time</a:t>
            </a:r>
          </a:p>
          <a:p>
            <a:pPr lvl="2" algn="just"/>
            <a:r>
              <a:rPr lang="en-US" b="1" dirty="0" smtClean="0">
                <a:solidFill>
                  <a:srgbClr val="FF0000"/>
                </a:solidFill>
              </a:rPr>
              <a:t>Unable to handle workload</a:t>
            </a:r>
          </a:p>
          <a:p>
            <a:pPr lvl="2" algn="just"/>
            <a:r>
              <a:rPr lang="en-US" dirty="0" smtClean="0"/>
              <a:t>Existing system </a:t>
            </a:r>
            <a:r>
              <a:rPr lang="en-US" b="1" dirty="0" smtClean="0">
                <a:solidFill>
                  <a:srgbClr val="FF0000"/>
                </a:solidFill>
              </a:rPr>
              <a:t>is costly</a:t>
            </a:r>
          </a:p>
          <a:p>
            <a:pPr lvl="2" algn="just"/>
            <a:r>
              <a:rPr lang="en-US" b="1" dirty="0" smtClean="0">
                <a:solidFill>
                  <a:srgbClr val="FF0000"/>
                </a:solidFill>
              </a:rPr>
              <a:t>Less accuracy/reliability</a:t>
            </a:r>
          </a:p>
          <a:p>
            <a:pPr lvl="2" algn="just"/>
            <a:r>
              <a:rPr lang="en-US" b="1" dirty="0" smtClean="0">
                <a:solidFill>
                  <a:srgbClr val="FF0000"/>
                </a:solidFill>
              </a:rPr>
              <a:t>Output</a:t>
            </a:r>
            <a:r>
              <a:rPr lang="en-US" dirty="0" smtClean="0"/>
              <a:t> produces are </a:t>
            </a:r>
            <a:r>
              <a:rPr lang="en-US" b="1" dirty="0" smtClean="0">
                <a:solidFill>
                  <a:srgbClr val="FF0000"/>
                </a:solidFill>
              </a:rPr>
              <a:t>not sufficient</a:t>
            </a:r>
          </a:p>
          <a:p>
            <a:pPr lvl="2" algn="just"/>
            <a:r>
              <a:rPr lang="en-US" b="1" dirty="0" smtClean="0">
                <a:solidFill>
                  <a:srgbClr val="FF0000"/>
                </a:solidFill>
              </a:rPr>
              <a:t>Security is poor</a:t>
            </a:r>
          </a:p>
          <a:p>
            <a:pPr lvl="2" algn="just"/>
            <a:r>
              <a:rPr lang="en-US" b="1" dirty="0" smtClean="0">
                <a:solidFill>
                  <a:srgbClr val="FF0000"/>
                </a:solidFill>
              </a:rPr>
              <a:t>So on…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1465</Words>
  <Application>Microsoft Office PowerPoint</Application>
  <PresentationFormat>On-screen Show (4:3)</PresentationFormat>
  <Paragraphs>173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Software Engineering</vt:lpstr>
      <vt:lpstr>Models of Software Development </vt:lpstr>
      <vt:lpstr>Software Development Life Cycle</vt:lpstr>
      <vt:lpstr>Software Development Life Cycle Contd…</vt:lpstr>
      <vt:lpstr>Software Development Life Cycle Contd…</vt:lpstr>
      <vt:lpstr>Software Development Life Cycle Contd…</vt:lpstr>
      <vt:lpstr>Different S/W Development Life Cycle Models</vt:lpstr>
      <vt:lpstr>Problem Definition</vt:lpstr>
      <vt:lpstr>Problem Definition contd…</vt:lpstr>
      <vt:lpstr>Problem Definition Document</vt:lpstr>
      <vt:lpstr>S/W Development Life Cycle Models</vt:lpstr>
      <vt:lpstr>Classical Waterfall Model</vt:lpstr>
      <vt:lpstr>Classical Waterfall Model</vt:lpstr>
      <vt:lpstr>Classical Waterfall Model contd…</vt:lpstr>
      <vt:lpstr>Feasibility study</vt:lpstr>
      <vt:lpstr>Feasibility study contd…</vt:lpstr>
      <vt:lpstr>Feasibility Study report</vt:lpstr>
      <vt:lpstr>Feasibility Study report contd…</vt:lpstr>
      <vt:lpstr>Requirements Analysis and Specification</vt:lpstr>
      <vt:lpstr>Requirements Analysis and Specification contd…</vt:lpstr>
      <vt:lpstr>Requirements Analysis and Specification Contd…</vt:lpstr>
      <vt:lpstr>Design</vt:lpstr>
      <vt:lpstr>Coding and Unit Testing</vt:lpstr>
      <vt:lpstr>Integration and System Testing</vt:lpstr>
      <vt:lpstr>Integration and System Testing</vt:lpstr>
      <vt:lpstr>Maintenance</vt:lpstr>
      <vt:lpstr>Shortcomings of Waterfall Model</vt:lpstr>
      <vt:lpstr>Iterative Waterfall Model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Software Engineering</dc:title>
  <dc:creator>anshu acaount</dc:creator>
  <cp:lastModifiedBy>kharanshu.satapathy@gmail.com</cp:lastModifiedBy>
  <cp:revision>138</cp:revision>
  <dcterms:created xsi:type="dcterms:W3CDTF">2006-08-16T00:00:00Z</dcterms:created>
  <dcterms:modified xsi:type="dcterms:W3CDTF">2021-06-20T15:50:31Z</dcterms:modified>
</cp:coreProperties>
</file>