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7" r:id="rId5"/>
    <p:sldId id="328" r:id="rId6"/>
    <p:sldId id="330" r:id="rId7"/>
    <p:sldId id="347" r:id="rId8"/>
    <p:sldId id="348" r:id="rId9"/>
    <p:sldId id="349" r:id="rId10"/>
    <p:sldId id="350" r:id="rId11"/>
    <p:sldId id="351" r:id="rId12"/>
    <p:sldId id="3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S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8925" autoAdjust="0"/>
  </p:normalViewPr>
  <p:slideViewPr>
    <p:cSldViewPr>
      <p:cViewPr varScale="1">
        <p:scale>
          <a:sx n="73" d="100"/>
          <a:sy n="73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ilemanifest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Software Engineering</a:t>
            </a:r>
            <a:endParaRPr lang="en-IN" sz="5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dirty="0" smtClean="0"/>
              <a:t>S.S. Satapathy</a:t>
            </a:r>
          </a:p>
          <a:p>
            <a:pPr algn="r"/>
            <a:r>
              <a:rPr lang="en-IN" dirty="0" smtClean="0"/>
              <a:t>Dept. of CSE</a:t>
            </a:r>
          </a:p>
          <a:p>
            <a:pPr algn="r"/>
            <a:r>
              <a:rPr lang="en-IN" dirty="0" smtClean="0"/>
              <a:t>TU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/>
              <a:t>Scrum</a:t>
            </a: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9B808-24C5-4FEC-AE4B-73D3D2A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Incremental Development:  </a:t>
            </a:r>
          </a:p>
          <a:p>
            <a:pPr lvl="1" algn="just"/>
            <a:r>
              <a:rPr lang="en-US" dirty="0"/>
              <a:t>Nearly all Agile teams favor an incremental development </a:t>
            </a:r>
            <a:r>
              <a:rPr lang="en-US" dirty="0" smtClean="0"/>
              <a:t>strategy </a:t>
            </a:r>
            <a:endParaRPr lang="en-US" dirty="0"/>
          </a:p>
          <a:p>
            <a:pPr lvl="1" algn="just"/>
            <a:r>
              <a:rPr lang="en-US" dirty="0"/>
              <a:t>Each successive version of the product is usable, and each builds upon the previous version by adding user-visible functionality.</a:t>
            </a:r>
          </a:p>
          <a:p>
            <a:pPr algn="just"/>
            <a:r>
              <a:rPr lang="en-US" dirty="0"/>
              <a:t>Iterative Development:  </a:t>
            </a:r>
          </a:p>
          <a:p>
            <a:pPr lvl="1" algn="just"/>
            <a:r>
              <a:rPr lang="en-US" dirty="0"/>
              <a:t>Agile projects are iterative </a:t>
            </a:r>
          </a:p>
          <a:p>
            <a:pPr lvl="2" algn="just"/>
            <a:r>
              <a:rPr lang="en-US" dirty="0"/>
              <a:t>as they intentionally allow for "repeating" software development activities, and for potentially "revisiting" the same work products.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smtClean="0"/>
              <a:t>Scrum</a:t>
            </a: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9B808-24C5-4FEC-AE4B-73D3D2A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Incremental Development:  </a:t>
            </a:r>
          </a:p>
          <a:p>
            <a:pPr lvl="1" algn="just"/>
            <a:r>
              <a:rPr lang="en-US" dirty="0" smtClean="0"/>
              <a:t>Nearly all Agile teams favor an incremental development strategy; </a:t>
            </a:r>
          </a:p>
          <a:p>
            <a:pPr lvl="1" algn="just"/>
            <a:r>
              <a:rPr lang="en-US" dirty="0" smtClean="0"/>
              <a:t>Each successive version of the product is usable, and each builds upon the previous version by adding user-visible functionality.</a:t>
            </a:r>
          </a:p>
          <a:p>
            <a:pPr algn="just"/>
            <a:r>
              <a:rPr lang="en-US" dirty="0" smtClean="0"/>
              <a:t>Iterative Development:  </a:t>
            </a:r>
          </a:p>
          <a:p>
            <a:pPr lvl="1" algn="just"/>
            <a:r>
              <a:rPr lang="en-US" dirty="0" smtClean="0"/>
              <a:t>Agile projects are iterative </a:t>
            </a:r>
          </a:p>
          <a:p>
            <a:pPr lvl="2" algn="just"/>
            <a:r>
              <a:rPr lang="en-US" dirty="0" smtClean="0"/>
              <a:t>as they intentionally allow for "repeating" software development activities, and for potentially "revisiting" the same work products.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Agile Summary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0" y="1066800"/>
            <a:ext cx="9067800" cy="106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Because requirements keep on changing from time to time Agile methodology is a better approach.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056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8640" y="4648200"/>
            <a:ext cx="874676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Agile methodology allows continuous iteration of concurrent development and testing throughout the software development life cycle of the project.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Agile approach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brought agility to development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lost on Operations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did not come up to speed requirement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software industry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212F4-8DDB-4E1B-A2F5-B5BDFCA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Agile Methodology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295D7-2722-4F67-AF39-F5DB3762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912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order to overcome </a:t>
            </a:r>
            <a:r>
              <a:rPr lang="en-US" b="1" dirty="0">
                <a:solidFill>
                  <a:srgbClr val="FF0000"/>
                </a:solidFill>
              </a:rPr>
              <a:t>difficulty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using too much rigid waterfall model</a:t>
            </a:r>
            <a:r>
              <a:rPr lang="en-US" dirty="0"/>
              <a:t>, </a:t>
            </a:r>
            <a:r>
              <a:rPr lang="en-US" b="1" dirty="0"/>
              <a:t>a group of </a:t>
            </a:r>
            <a:r>
              <a:rPr lang="en-US" b="1" dirty="0">
                <a:solidFill>
                  <a:srgbClr val="0070C0"/>
                </a:solidFill>
              </a:rPr>
              <a:t>17 experts</a:t>
            </a:r>
            <a:r>
              <a:rPr lang="en-US" dirty="0"/>
              <a:t> </a:t>
            </a:r>
            <a:r>
              <a:rPr lang="en-US" b="1" dirty="0"/>
              <a:t>presented </a:t>
            </a:r>
            <a:r>
              <a:rPr lang="en-US" b="1" dirty="0" smtClean="0">
                <a:solidFill>
                  <a:srgbClr val="0070C0"/>
                </a:solidFill>
              </a:rPr>
              <a:t>Agile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manifesto </a:t>
            </a:r>
            <a:r>
              <a:rPr lang="en-US" dirty="0" smtClean="0"/>
              <a:t>for S/W development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https://agilemanifesto.org/</a:t>
            </a:r>
            <a:r>
              <a:rPr lang="en-US" dirty="0" smtClean="0"/>
              <a:t>).</a:t>
            </a:r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Agile manifesto</a:t>
            </a:r>
            <a:r>
              <a:rPr lang="en-US" b="1" dirty="0" smtClean="0"/>
              <a:t> </a:t>
            </a:r>
            <a:r>
              <a:rPr lang="en-US" b="1" dirty="0"/>
              <a:t>is based </a:t>
            </a:r>
            <a:r>
              <a:rPr lang="en-US" dirty="0"/>
              <a:t>on </a:t>
            </a:r>
            <a:r>
              <a:rPr lang="en-US" b="1" dirty="0">
                <a:solidFill>
                  <a:srgbClr val="0070C0"/>
                </a:solidFill>
              </a:rPr>
              <a:t>4 values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12 principles</a:t>
            </a:r>
          </a:p>
          <a:p>
            <a:pPr algn="just"/>
            <a:r>
              <a:rPr lang="en-US" b="1" dirty="0"/>
              <a:t>Agile methodology only </a:t>
            </a:r>
            <a:r>
              <a:rPr lang="en-US" b="1" dirty="0">
                <a:solidFill>
                  <a:srgbClr val="0070C0"/>
                </a:solidFill>
              </a:rPr>
              <a:t>presents a philosophy </a:t>
            </a:r>
            <a:r>
              <a:rPr lang="en-US" dirty="0"/>
              <a:t>and </a:t>
            </a:r>
            <a:r>
              <a:rPr lang="en-US" b="1" dirty="0"/>
              <a:t>allows different implementations</a:t>
            </a:r>
          </a:p>
          <a:p>
            <a:pPr lvl="1" algn="just"/>
            <a:r>
              <a:rPr lang="en-US" dirty="0"/>
              <a:t>Some of </a:t>
            </a:r>
            <a:r>
              <a:rPr lang="en-US" dirty="0" smtClean="0"/>
              <a:t>the </a:t>
            </a:r>
            <a:r>
              <a:rPr lang="en-US" b="1" dirty="0" smtClean="0"/>
              <a:t>implementations</a:t>
            </a:r>
            <a:r>
              <a:rPr lang="en-US" dirty="0" smtClean="0"/>
              <a:t> are </a:t>
            </a:r>
            <a:r>
              <a:rPr lang="en-US" b="1" dirty="0">
                <a:solidFill>
                  <a:srgbClr val="0070C0"/>
                </a:solidFill>
              </a:rPr>
              <a:t>Kanban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Extreme Programming </a:t>
            </a:r>
            <a:r>
              <a:rPr lang="en-US" b="1" dirty="0">
                <a:solidFill>
                  <a:srgbClr val="0070C0"/>
                </a:solidFill>
              </a:rPr>
              <a:t>(XP)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Scrum</a:t>
            </a:r>
            <a:endParaRPr lang="en-US" b="1" dirty="0">
              <a:solidFill>
                <a:srgbClr val="0070C0"/>
              </a:solidFill>
            </a:endParaRPr>
          </a:p>
          <a:p>
            <a:pPr lvl="1" algn="just"/>
            <a:r>
              <a:rPr lang="en-US" b="1" dirty="0"/>
              <a:t>Out of these </a:t>
            </a:r>
            <a:r>
              <a:rPr lang="en-US" b="1" dirty="0" smtClean="0">
                <a:solidFill>
                  <a:srgbClr val="0070C0"/>
                </a:solidFill>
              </a:rPr>
              <a:t>Scrum</a:t>
            </a:r>
            <a:r>
              <a:rPr lang="en-US" b="1" dirty="0" smtClean="0"/>
              <a:t> </a:t>
            </a:r>
            <a:r>
              <a:rPr lang="en-US" dirty="0"/>
              <a:t>is </a:t>
            </a:r>
            <a:r>
              <a:rPr lang="en-US" b="1" dirty="0"/>
              <a:t>very </a:t>
            </a:r>
            <a:r>
              <a:rPr lang="en-US" b="1" dirty="0" smtClean="0"/>
              <a:t>popular </a:t>
            </a:r>
            <a:r>
              <a:rPr lang="en-US" dirty="0" smtClean="0"/>
              <a:t>in S/W industry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03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3257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01138" y="762000"/>
            <a:ext cx="8414262" cy="5981937"/>
            <a:chOff x="348738" y="838200"/>
            <a:chExt cx="8414262" cy="59819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4782A8-8ADF-4AB0-81EE-8B68B651AAD0}"/>
                </a:ext>
              </a:extLst>
            </p:cNvPr>
            <p:cNvSpPr txBox="1"/>
            <p:nvPr/>
          </p:nvSpPr>
          <p:spPr>
            <a:xfrm>
              <a:off x="348738" y="2362200"/>
              <a:ext cx="553998" cy="114746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2400" b="1" dirty="0"/>
                <a:t>Values</a:t>
              </a:r>
              <a:endParaRPr lang="en-GB" sz="2400" b="1" dirty="0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xmlns="" id="{41617E6B-8409-4C66-8E54-52578537A03E}"/>
                </a:ext>
              </a:extLst>
            </p:cNvPr>
            <p:cNvSpPr/>
            <p:nvPr/>
          </p:nvSpPr>
          <p:spPr>
            <a:xfrm>
              <a:off x="761137" y="2057400"/>
              <a:ext cx="458063" cy="175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838200"/>
              <a:ext cx="7696200" cy="598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943600" y="2133600"/>
              <a:ext cx="22860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575810"/>
              <a:ext cx="35052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08820" y="3048000"/>
              <a:ext cx="2315980" cy="243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0" y="3458980"/>
              <a:ext cx="1905000" cy="2748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057400"/>
              <a:ext cx="41910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3000" y="2499610"/>
              <a:ext cx="28956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71600" y="2971800"/>
              <a:ext cx="36576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3429000"/>
              <a:ext cx="35052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24000" y="4800600"/>
            <a:ext cx="69342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" y="48311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Brains behind the manifesto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4B545E-1584-4989-8073-11639D46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26296" r="32500" b="10000"/>
          <a:stretch/>
        </p:blipFill>
        <p:spPr>
          <a:xfrm>
            <a:off x="152400" y="914400"/>
            <a:ext cx="4114800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52C125-118D-4D93-A263-9885FA87B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14445" r="30000" b="15926"/>
          <a:stretch/>
        </p:blipFill>
        <p:spPr>
          <a:xfrm>
            <a:off x="4495800" y="932468"/>
            <a:ext cx="4495800" cy="592553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8600"/>
            <a:ext cx="6242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62200" y="1524000"/>
            <a:ext cx="16764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2743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810000"/>
            <a:ext cx="29718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953000"/>
            <a:ext cx="3505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420" y="5272790"/>
            <a:ext cx="9144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230" y="5791200"/>
            <a:ext cx="3505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1676400"/>
            <a:ext cx="19812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93170" y="2073640"/>
            <a:ext cx="4023610" cy="288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2560820"/>
            <a:ext cx="3886200" cy="258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3581400"/>
            <a:ext cx="3505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4343400"/>
            <a:ext cx="9144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5410200"/>
            <a:ext cx="16764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6172200"/>
            <a:ext cx="18288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1828800"/>
            <a:ext cx="2743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 smtClean="0"/>
              <a:t>Scrum (</a:t>
            </a:r>
            <a:r>
              <a:rPr lang="en-GB" sz="3600" b="1" dirty="0" smtClean="0"/>
              <a:t>https://www.scrum.org/</a:t>
            </a:r>
            <a:r>
              <a:rPr lang="en-GB" b="1" dirty="0" smtClean="0"/>
              <a:t>)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6D6C08-8D4D-4D4D-A8BB-A8217D15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2963" r="33561" b="15926"/>
          <a:stretch/>
        </p:blipFill>
        <p:spPr>
          <a:xfrm>
            <a:off x="304800" y="1066800"/>
            <a:ext cx="8382000" cy="5516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2590800"/>
            <a:ext cx="5638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54102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5852410"/>
            <a:ext cx="10668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6081010"/>
            <a:ext cx="18288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63246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7E3E2F-D708-4220-A5F9-F2376C37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0" y="152400"/>
            <a:ext cx="886051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/>
              <a:t>Scrum</a:t>
            </a: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9B808-24C5-4FEC-AE4B-73D3D2A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Agile development methods break product development work into small increments that minimize the amount of planning and design called </a:t>
            </a:r>
            <a:r>
              <a:rPr lang="en-US" b="1" dirty="0"/>
              <a:t>iterations or sprints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Iterations, or sprints, are short time frames (</a:t>
            </a:r>
            <a:r>
              <a:rPr lang="en-US" dirty="0" err="1"/>
              <a:t>timeboxes</a:t>
            </a:r>
            <a:r>
              <a:rPr lang="en-US" dirty="0"/>
              <a:t>) that typically last from one to four weeks. </a:t>
            </a:r>
          </a:p>
          <a:p>
            <a:pPr algn="just"/>
            <a:r>
              <a:rPr lang="en-US" dirty="0"/>
              <a:t>Each iteration involves a cross-functional team working in all functions: planning, analysis, design, coding, unit testing, and acceptance testing. </a:t>
            </a:r>
          </a:p>
        </p:txBody>
      </p:sp>
    </p:spTree>
    <p:extLst>
      <p:ext uri="{BB962C8B-B14F-4D97-AF65-F5344CB8AC3E}">
        <p14:creationId xmlns:p14="http://schemas.microsoft.com/office/powerpoint/2010/main" val="37107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/>
              <a:t>Scrum</a:t>
            </a: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9B808-24C5-4FEC-AE4B-73D3D2A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At the end of the iteration a working product is demonstrated to stakeholders. </a:t>
            </a:r>
          </a:p>
          <a:p>
            <a:pPr lvl="1" algn="just"/>
            <a:r>
              <a:rPr lang="en-US" dirty="0"/>
              <a:t>This minimizes overall risk and allows the product to adapt to changes quickly.</a:t>
            </a:r>
          </a:p>
          <a:p>
            <a:pPr algn="just"/>
            <a:r>
              <a:rPr lang="en-US" dirty="0"/>
              <a:t>An iteration might not add enough functionality to warrant a market release, but the goal is to have an available release (with minimal bugs) at the end of each iteration.</a:t>
            </a:r>
          </a:p>
          <a:p>
            <a:pPr algn="just"/>
            <a:r>
              <a:rPr lang="en-US" dirty="0"/>
              <a:t>Multiple iterations might be required to release a product or new features. Working software is the primary measure of progress.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904EE-FBA2-4DD8-B5FA-B33B6BB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b="1" dirty="0"/>
              <a:t>Scrum</a:t>
            </a:r>
            <a:endParaRPr lang="en-GB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9B808-24C5-4FEC-AE4B-73D3D2A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User Stories: </a:t>
            </a:r>
          </a:p>
          <a:p>
            <a:pPr lvl="1" algn="just"/>
            <a:r>
              <a:rPr lang="en-US" dirty="0"/>
              <a:t>In consultation with the customer or product owner, the team divides up the work to be done into functional increments called "user stories." </a:t>
            </a:r>
          </a:p>
          <a:p>
            <a:pPr lvl="1" algn="just"/>
            <a:r>
              <a:rPr lang="en-US" dirty="0"/>
              <a:t>Each user story is expected to yield a contribution to the value of the overall product.</a:t>
            </a:r>
          </a:p>
          <a:p>
            <a:pPr algn="just"/>
            <a:r>
              <a:rPr lang="en-US" dirty="0"/>
              <a:t>Daily Meeting: </a:t>
            </a:r>
          </a:p>
          <a:p>
            <a:pPr lvl="1" algn="just"/>
            <a:r>
              <a:rPr lang="en-US" dirty="0"/>
              <a:t>Each day at the same time, the team meets so as to bring everyone up to date on the information that is vital for coordination: </a:t>
            </a:r>
          </a:p>
          <a:p>
            <a:pPr lvl="2" algn="just"/>
            <a:r>
              <a:rPr lang="en-US" dirty="0"/>
              <a:t>each team members briefly describes any "completed" contributions and any obstacles that stand in their way.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4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539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Software Engineering</vt:lpstr>
      <vt:lpstr>Agile Methodology</vt:lpstr>
      <vt:lpstr>PowerPoint Presentation</vt:lpstr>
      <vt:lpstr>PowerPoint Presentation</vt:lpstr>
      <vt:lpstr>Scrum (https://www.scrum.org/)</vt:lpstr>
      <vt:lpstr>PowerPoint Presentation</vt:lpstr>
      <vt:lpstr>Scrum</vt:lpstr>
      <vt:lpstr>Scrum</vt:lpstr>
      <vt:lpstr>Scrum</vt:lpstr>
      <vt:lpstr>Scrum</vt:lpstr>
      <vt:lpstr>Scrum</vt:lpstr>
      <vt:lpstr>Agile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Software Engineering</dc:title>
  <dc:creator>anshu acaount</dc:creator>
  <cp:lastModifiedBy>kharanshu.satapathy@gmail.com</cp:lastModifiedBy>
  <cp:revision>139</cp:revision>
  <dcterms:created xsi:type="dcterms:W3CDTF">2006-08-16T00:00:00Z</dcterms:created>
  <dcterms:modified xsi:type="dcterms:W3CDTF">2021-06-20T15:54:45Z</dcterms:modified>
</cp:coreProperties>
</file>