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0" r:id="rId3"/>
    <p:sldId id="336" r:id="rId4"/>
    <p:sldId id="338" r:id="rId5"/>
    <p:sldId id="337" r:id="rId6"/>
    <p:sldId id="339" r:id="rId7"/>
    <p:sldId id="32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SS" initials="S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82" autoAdjust="0"/>
    <p:restoredTop sz="98925" autoAdjust="0"/>
  </p:normalViewPr>
  <p:slideViewPr>
    <p:cSldViewPr>
      <p:cViewPr varScale="1">
        <p:scale>
          <a:sx n="73" d="100"/>
          <a:sy n="73" d="100"/>
        </p:scale>
        <p:origin x="-15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00B0F0"/>
                </a:solidFill>
              </a:rPr>
              <a:t>Software Engineering</a:t>
            </a:r>
            <a:endParaRPr lang="en-IN" sz="5400" b="1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n-IN" dirty="0" smtClean="0"/>
              <a:t>S.S. Satapathy</a:t>
            </a:r>
          </a:p>
          <a:p>
            <a:pPr algn="r"/>
            <a:r>
              <a:rPr lang="en-IN" dirty="0" smtClean="0"/>
              <a:t>Dept. of CSE</a:t>
            </a:r>
          </a:p>
          <a:p>
            <a:pPr algn="r"/>
            <a:r>
              <a:rPr lang="en-IN" dirty="0" smtClean="0"/>
              <a:t>TU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4400"/>
          </a:xfrm>
        </p:spPr>
        <p:txBody>
          <a:bodyPr>
            <a:normAutofit/>
          </a:bodyPr>
          <a:lstStyle/>
          <a:p>
            <a:r>
              <a:rPr lang="en-US" sz="5400" b="1" dirty="0" err="1" smtClean="0"/>
              <a:t>DevOps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30" y="990600"/>
            <a:ext cx="9067800" cy="5791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Broadly software industry </a:t>
            </a:r>
            <a:r>
              <a:rPr lang="en-US" b="1" dirty="0" smtClean="0"/>
              <a:t>activities can be categorized in to </a:t>
            </a:r>
            <a:r>
              <a:rPr lang="en-US" b="1" dirty="0" smtClean="0">
                <a:solidFill>
                  <a:srgbClr val="002060"/>
                </a:solidFill>
              </a:rPr>
              <a:t>two types</a:t>
            </a:r>
            <a:r>
              <a:rPr lang="en-US" dirty="0" smtClean="0"/>
              <a:t>: </a:t>
            </a:r>
            <a:r>
              <a:rPr lang="en-US" b="1" dirty="0" smtClean="0">
                <a:solidFill>
                  <a:srgbClr val="002060"/>
                </a:solidFill>
              </a:rPr>
              <a:t>Development</a:t>
            </a:r>
            <a:r>
              <a:rPr lang="en-US" b="1" dirty="0" smtClean="0"/>
              <a:t> and </a:t>
            </a:r>
            <a:r>
              <a:rPr lang="en-US" b="1" dirty="0" smtClean="0">
                <a:solidFill>
                  <a:srgbClr val="002060"/>
                </a:solidFill>
              </a:rPr>
              <a:t>Operation</a:t>
            </a:r>
          </a:p>
          <a:p>
            <a:pPr algn="just"/>
            <a:r>
              <a:rPr lang="en-US" b="1" dirty="0" smtClean="0"/>
              <a:t>Development</a:t>
            </a:r>
            <a:r>
              <a:rPr lang="en-US" dirty="0" smtClean="0"/>
              <a:t> (</a:t>
            </a:r>
            <a:r>
              <a:rPr lang="en-US" b="1" dirty="0" smtClean="0">
                <a:solidFill>
                  <a:srgbClr val="002060"/>
                </a:solidFill>
              </a:rPr>
              <a:t>Creating S/W product</a:t>
            </a:r>
            <a:r>
              <a:rPr lang="en-US" dirty="0" smtClean="0"/>
              <a:t>): It is more about  developing the software by Business analyst, System analyst, Developers, Tester, etc.</a:t>
            </a:r>
          </a:p>
          <a:p>
            <a:pPr algn="just"/>
            <a:r>
              <a:rPr lang="en-US" b="1" dirty="0" smtClean="0"/>
              <a:t>Operations</a:t>
            </a:r>
            <a:r>
              <a:rPr lang="en-US" dirty="0" smtClean="0"/>
              <a:t>: It’s more about </a:t>
            </a:r>
            <a:r>
              <a:rPr lang="en-US" b="1" dirty="0" smtClean="0">
                <a:solidFill>
                  <a:srgbClr val="002060"/>
                </a:solidFill>
              </a:rPr>
              <a:t>providing required infrastructure necessary of Development and testing</a:t>
            </a:r>
            <a:r>
              <a:rPr lang="en-US" dirty="0" smtClean="0"/>
              <a:t>. This domain can have roles like IT Technician, system Admin, Help desk engineer etc.</a:t>
            </a:r>
          </a:p>
          <a:p>
            <a:pPr algn="just"/>
            <a:r>
              <a:rPr lang="en-US" b="1" dirty="0" err="1" smtClean="0">
                <a:solidFill>
                  <a:srgbClr val="002060"/>
                </a:solidFill>
              </a:rPr>
              <a:t>DevOps</a:t>
            </a:r>
            <a:r>
              <a:rPr lang="en-US" dirty="0" smtClean="0"/>
              <a:t> : </a:t>
            </a:r>
            <a:r>
              <a:rPr lang="en-US" b="1" dirty="0" smtClean="0"/>
              <a:t>This new development culture </a:t>
            </a:r>
            <a:r>
              <a:rPr lang="en-US" dirty="0" smtClean="0"/>
              <a:t>recently emerged in IT industry </a:t>
            </a:r>
            <a:r>
              <a:rPr lang="en-US" b="1" dirty="0" smtClean="0"/>
              <a:t>for better coordination between the two teams </a:t>
            </a:r>
            <a:r>
              <a:rPr lang="en-US" dirty="0" smtClean="0"/>
              <a:t>for </a:t>
            </a:r>
            <a:r>
              <a:rPr lang="en-US" b="1" dirty="0" smtClean="0"/>
              <a:t>quality software development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F904EE-FBA2-4DD8-B5FA-B33B6BB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r>
              <a:rPr lang="en-GB" b="1" dirty="0" err="1" smtClean="0"/>
              <a:t>DevOps</a:t>
            </a:r>
            <a:endParaRPr lang="en-GB" b="1" dirty="0"/>
          </a:p>
        </p:txBody>
      </p:sp>
      <p:pic>
        <p:nvPicPr>
          <p:cNvPr id="1026" name="Picture 2" descr="File:Devops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219200"/>
            <a:ext cx="5037353" cy="478155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" y="5943600"/>
            <a:ext cx="868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 smtClean="0"/>
              <a:t>DevOps</a:t>
            </a:r>
            <a:r>
              <a:rPr lang="en-US" sz="2400" dirty="0" smtClean="0"/>
              <a:t> is the </a:t>
            </a:r>
            <a:r>
              <a:rPr lang="en-US" sz="2400" b="1" dirty="0" smtClean="0"/>
              <a:t>intersection</a:t>
            </a:r>
            <a:r>
              <a:rPr lang="en-US" sz="2400" dirty="0" smtClean="0"/>
              <a:t> of </a:t>
            </a:r>
            <a:r>
              <a:rPr lang="en-US" sz="2400" b="1" dirty="0" smtClean="0">
                <a:solidFill>
                  <a:srgbClr val="00B0F0"/>
                </a:solidFill>
              </a:rPr>
              <a:t>development</a:t>
            </a:r>
            <a:r>
              <a:rPr lang="en-US" sz="2400" dirty="0" smtClean="0"/>
              <a:t> (software engineering),</a:t>
            </a:r>
            <a:r>
              <a:rPr lang="en-US" sz="2400" b="1" dirty="0" smtClean="0"/>
              <a:t> </a:t>
            </a:r>
            <a:r>
              <a:rPr lang="en-US" sz="2400" b="1" dirty="0" smtClean="0">
                <a:solidFill>
                  <a:srgbClr val="00B0F0"/>
                </a:solidFill>
              </a:rPr>
              <a:t>operations</a:t>
            </a:r>
            <a:r>
              <a:rPr lang="en-US" sz="2400" dirty="0" smtClean="0"/>
              <a:t> and </a:t>
            </a:r>
            <a:r>
              <a:rPr lang="en-US" sz="2400" b="1" dirty="0" smtClean="0">
                <a:solidFill>
                  <a:srgbClr val="00B0F0"/>
                </a:solidFill>
              </a:rPr>
              <a:t>quality assurance</a:t>
            </a:r>
            <a:r>
              <a:rPr lang="en-US" sz="2400" dirty="0" smtClean="0"/>
              <a:t> (QA)</a:t>
            </a:r>
          </a:p>
        </p:txBody>
      </p:sp>
    </p:spTree>
    <p:extLst>
      <p:ext uri="{BB962C8B-B14F-4D97-AF65-F5344CB8AC3E}">
        <p14:creationId xmlns:p14="http://schemas.microsoft.com/office/powerpoint/2010/main" val="2812842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F904EE-FBA2-4DD8-B5FA-B33B6BB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r>
              <a:rPr lang="en-GB" b="1" dirty="0" err="1" smtClean="0"/>
              <a:t>DevOps</a:t>
            </a:r>
            <a:r>
              <a:rPr lang="en-GB" b="1" dirty="0" smtClean="0"/>
              <a:t> Tool chain</a:t>
            </a:r>
            <a:endParaRPr lang="en-GB" b="1" dirty="0"/>
          </a:p>
        </p:txBody>
      </p:sp>
      <p:sp>
        <p:nvSpPr>
          <p:cNvPr id="6" name="Rectangle 5"/>
          <p:cNvSpPr/>
          <p:nvPr/>
        </p:nvSpPr>
        <p:spPr>
          <a:xfrm>
            <a:off x="1524000" y="5715000"/>
            <a:ext cx="6172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/>
              <a:t>Stages in a </a:t>
            </a:r>
            <a:r>
              <a:rPr lang="en-US" sz="3200" b="1" dirty="0" err="1" smtClean="0"/>
              <a:t>DevOps</a:t>
            </a:r>
            <a:r>
              <a:rPr lang="en-US" sz="3200" b="1" dirty="0" smtClean="0"/>
              <a:t> tool chain</a:t>
            </a:r>
            <a:endParaRPr lang="en-US" sz="3200" b="1" dirty="0"/>
          </a:p>
        </p:txBody>
      </p:sp>
      <p:pic>
        <p:nvPicPr>
          <p:cNvPr id="1028" name="Picture 4" descr="File:Devops-toolchain.sv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1234677"/>
            <a:ext cx="6858000" cy="388441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12842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F904EE-FBA2-4DD8-B5FA-B33B6BB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r>
              <a:rPr lang="en-GB" b="1" dirty="0" err="1" smtClean="0"/>
              <a:t>DevOps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D9B808-24C5-4FEC-AE4B-73D3D2AF9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638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err="1" smtClean="0">
                <a:solidFill>
                  <a:srgbClr val="00B0F0"/>
                </a:solidFill>
              </a:rPr>
              <a:t>DevOps</a:t>
            </a:r>
            <a:r>
              <a:rPr lang="en-US" dirty="0" smtClean="0"/>
              <a:t> is a </a:t>
            </a:r>
            <a:r>
              <a:rPr lang="en-US" b="1" dirty="0" smtClean="0"/>
              <a:t>software engineering culture and practice</a:t>
            </a:r>
            <a:r>
              <a:rPr lang="en-US" dirty="0" smtClean="0"/>
              <a:t> that </a:t>
            </a:r>
            <a:r>
              <a:rPr lang="en-US" b="1" dirty="0" smtClean="0">
                <a:solidFill>
                  <a:srgbClr val="00B0F0"/>
                </a:solidFill>
              </a:rPr>
              <a:t>aims at unifying</a:t>
            </a:r>
            <a:r>
              <a:rPr lang="en-US" b="1" dirty="0" smtClean="0"/>
              <a:t> software development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00B0F0"/>
                </a:solidFill>
              </a:rPr>
              <a:t>Dev</a:t>
            </a:r>
            <a:r>
              <a:rPr lang="en-US" dirty="0" smtClean="0"/>
              <a:t>) and </a:t>
            </a:r>
            <a:r>
              <a:rPr lang="en-US" b="1" dirty="0" smtClean="0"/>
              <a:t>software operation </a:t>
            </a:r>
            <a:r>
              <a:rPr lang="en-US" dirty="0" smtClean="0"/>
              <a:t>(</a:t>
            </a:r>
            <a:r>
              <a:rPr lang="en-US" b="1" dirty="0" smtClean="0">
                <a:solidFill>
                  <a:srgbClr val="00B0F0"/>
                </a:solidFill>
              </a:rPr>
              <a:t>Ops</a:t>
            </a:r>
            <a:r>
              <a:rPr lang="en-US" dirty="0" smtClean="0"/>
              <a:t>).</a:t>
            </a:r>
          </a:p>
          <a:p>
            <a:pPr algn="just"/>
            <a:r>
              <a:rPr lang="en-US" dirty="0" smtClean="0"/>
              <a:t>The </a:t>
            </a:r>
            <a:r>
              <a:rPr lang="en-US" b="1" dirty="0" smtClean="0">
                <a:solidFill>
                  <a:srgbClr val="00B0F0"/>
                </a:solidFill>
              </a:rPr>
              <a:t>main characteristic </a:t>
            </a:r>
            <a:r>
              <a:rPr lang="en-US" dirty="0" smtClean="0"/>
              <a:t>of the </a:t>
            </a:r>
            <a:r>
              <a:rPr lang="en-US" b="1" dirty="0" err="1" smtClean="0"/>
              <a:t>DevOps</a:t>
            </a:r>
            <a:r>
              <a:rPr lang="en-US" b="1" dirty="0" smtClean="0"/>
              <a:t> </a:t>
            </a:r>
            <a:r>
              <a:rPr lang="en-US" dirty="0" smtClean="0"/>
              <a:t>is to </a:t>
            </a:r>
          </a:p>
          <a:p>
            <a:pPr lvl="1" algn="just"/>
            <a:r>
              <a:rPr lang="en-US" b="1" dirty="0" smtClean="0">
                <a:solidFill>
                  <a:srgbClr val="00B0F0"/>
                </a:solidFill>
              </a:rPr>
              <a:t>automation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rgbClr val="00B0F0"/>
                </a:solidFill>
              </a:rPr>
              <a:t>monitoring</a:t>
            </a:r>
            <a:r>
              <a:rPr lang="en-US" dirty="0" smtClean="0"/>
              <a:t> at </a:t>
            </a:r>
            <a:r>
              <a:rPr lang="en-US" b="1" dirty="0" smtClean="0"/>
              <a:t>all steps of software construction</a:t>
            </a:r>
            <a:r>
              <a:rPr lang="en-US" dirty="0" smtClean="0"/>
              <a:t>, from integration, testing, releasing to deployment and infrastructure management. </a:t>
            </a:r>
          </a:p>
          <a:p>
            <a:pPr algn="just"/>
            <a:r>
              <a:rPr lang="en-US" b="1" dirty="0" err="1" smtClean="0"/>
              <a:t>DevOps</a:t>
            </a:r>
            <a:r>
              <a:rPr lang="en-US" dirty="0" smtClean="0"/>
              <a:t> </a:t>
            </a:r>
            <a:r>
              <a:rPr lang="en-US" b="1" dirty="0" smtClean="0"/>
              <a:t>aims at </a:t>
            </a:r>
            <a:r>
              <a:rPr lang="en-US" b="1" dirty="0" smtClean="0">
                <a:solidFill>
                  <a:srgbClr val="00B0F0"/>
                </a:solidFill>
              </a:rPr>
              <a:t>shorter</a:t>
            </a:r>
            <a:r>
              <a:rPr lang="en-US" dirty="0" smtClean="0"/>
              <a:t> </a:t>
            </a:r>
            <a:r>
              <a:rPr lang="en-US" b="1" dirty="0" smtClean="0"/>
              <a:t>development cycles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rgbClr val="00B0F0"/>
                </a:solidFill>
              </a:rPr>
              <a:t>increased</a:t>
            </a:r>
            <a:r>
              <a:rPr lang="en-US" b="1" dirty="0" smtClean="0"/>
              <a:t> deployment frequency</a:t>
            </a:r>
            <a:r>
              <a:rPr lang="en-US" dirty="0" smtClean="0"/>
              <a:t>, and more </a:t>
            </a:r>
            <a:r>
              <a:rPr lang="en-US" b="1" dirty="0" smtClean="0">
                <a:solidFill>
                  <a:srgbClr val="00B0F0"/>
                </a:solidFill>
              </a:rPr>
              <a:t>dependable</a:t>
            </a:r>
            <a:r>
              <a:rPr lang="en-US" b="1" dirty="0" smtClean="0"/>
              <a:t> releases</a:t>
            </a:r>
            <a:r>
              <a:rPr lang="en-US" dirty="0" smtClean="0"/>
              <a:t>, in </a:t>
            </a:r>
            <a:r>
              <a:rPr lang="en-US" b="1" dirty="0" smtClean="0">
                <a:solidFill>
                  <a:srgbClr val="00B0F0"/>
                </a:solidFill>
              </a:rPr>
              <a:t>close alignment </a:t>
            </a:r>
            <a:r>
              <a:rPr lang="en-US" b="1" dirty="0" smtClean="0"/>
              <a:t>with business objectives</a:t>
            </a:r>
            <a:r>
              <a:rPr lang="en-US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28428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"/>
            <a:ext cx="9144000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0F904EE-FBA2-4DD8-B5FA-B33B6BB56D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92162"/>
          </a:xfrm>
        </p:spPr>
        <p:txBody>
          <a:bodyPr>
            <a:normAutofit/>
          </a:bodyPr>
          <a:lstStyle/>
          <a:p>
            <a:r>
              <a:rPr lang="en-GB" b="1" dirty="0" err="1" smtClean="0"/>
              <a:t>DevOps</a:t>
            </a:r>
            <a:r>
              <a:rPr lang="en-GB" b="1" dirty="0" smtClean="0"/>
              <a:t> Tool Chains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D9B808-24C5-4FEC-AE4B-73D3D2AF9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71500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As </a:t>
            </a:r>
            <a:r>
              <a:rPr lang="en-US" dirty="0" err="1" smtClean="0"/>
              <a:t>DevOps</a:t>
            </a:r>
            <a:r>
              <a:rPr lang="en-US" dirty="0" smtClean="0"/>
              <a:t> is a cross-functional mode of working:</a:t>
            </a:r>
          </a:p>
          <a:p>
            <a:pPr lvl="1" algn="just"/>
            <a:r>
              <a:rPr lang="en-US" dirty="0" smtClean="0"/>
              <a:t>rather than a single </a:t>
            </a:r>
            <a:r>
              <a:rPr lang="en-US" dirty="0" err="1" smtClean="0"/>
              <a:t>DevOps</a:t>
            </a:r>
            <a:r>
              <a:rPr lang="en-US" dirty="0" smtClean="0"/>
              <a:t> tool there are sets (or "</a:t>
            </a:r>
            <a:r>
              <a:rPr lang="en-US" dirty="0" err="1" smtClean="0"/>
              <a:t>toolchains</a:t>
            </a:r>
            <a:r>
              <a:rPr lang="en-US" dirty="0" smtClean="0"/>
              <a:t>") of multiple tools.</a:t>
            </a:r>
          </a:p>
          <a:p>
            <a:pPr algn="just"/>
            <a:r>
              <a:rPr lang="en-US" dirty="0" smtClean="0"/>
              <a:t>Such </a:t>
            </a:r>
            <a:r>
              <a:rPr lang="en-US" dirty="0" err="1" smtClean="0"/>
              <a:t>DevOps</a:t>
            </a:r>
            <a:r>
              <a:rPr lang="en-US" dirty="0" smtClean="0"/>
              <a:t> tools fit into one or more of these categories, reflective of key aspects of the development and delivery process:</a:t>
            </a:r>
          </a:p>
          <a:p>
            <a:pPr lvl="1" algn="just"/>
            <a:r>
              <a:rPr lang="en-US" dirty="0" smtClean="0"/>
              <a:t>Code — code development and review, source code management tools, code merging</a:t>
            </a:r>
          </a:p>
          <a:p>
            <a:pPr lvl="1" algn="just"/>
            <a:r>
              <a:rPr lang="en-US" dirty="0" smtClean="0"/>
              <a:t>Build — continuous integration tools, build status</a:t>
            </a:r>
          </a:p>
          <a:p>
            <a:pPr lvl="1" algn="just"/>
            <a:r>
              <a:rPr lang="en-US" dirty="0" smtClean="0"/>
              <a:t>Test — continuous testing tools that provide feedback on business risks</a:t>
            </a:r>
          </a:p>
          <a:p>
            <a:pPr lvl="1" algn="just"/>
            <a:r>
              <a:rPr lang="en-US" dirty="0" smtClean="0"/>
              <a:t>Package — artifact repository, application pre-deployment staging</a:t>
            </a:r>
          </a:p>
          <a:p>
            <a:pPr lvl="1" algn="just"/>
            <a:r>
              <a:rPr lang="en-US" dirty="0" smtClean="0"/>
              <a:t>Release — change management, release approvals, release automation</a:t>
            </a:r>
          </a:p>
          <a:p>
            <a:pPr lvl="1" algn="just"/>
            <a:r>
              <a:rPr lang="en-US" dirty="0" smtClean="0"/>
              <a:t>Configure — infrastructure configuration and management, Infrastructure as Code tools</a:t>
            </a:r>
          </a:p>
          <a:p>
            <a:pPr lvl="1" algn="just"/>
            <a:r>
              <a:rPr lang="en-US" dirty="0" smtClean="0"/>
              <a:t>Monitor — applications performance monitoring, end–user experience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28428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2110</TotalTime>
  <Words>321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Software Engineering</vt:lpstr>
      <vt:lpstr>DevOps</vt:lpstr>
      <vt:lpstr>DevOps</vt:lpstr>
      <vt:lpstr>DevOps Tool chain</vt:lpstr>
      <vt:lpstr>DevOps</vt:lpstr>
      <vt:lpstr>PowerPoint Presentation</vt:lpstr>
      <vt:lpstr>DevOps Tool Chains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Software Engineering</dc:title>
  <dc:creator>anshu acaount</dc:creator>
  <cp:lastModifiedBy>kharanshu.satapathy@gmail.com</cp:lastModifiedBy>
  <cp:revision>139</cp:revision>
  <dcterms:created xsi:type="dcterms:W3CDTF">2006-08-16T00:00:00Z</dcterms:created>
  <dcterms:modified xsi:type="dcterms:W3CDTF">2021-06-20T15:54:26Z</dcterms:modified>
</cp:coreProperties>
</file>