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6" r:id="rId4"/>
    <p:sldId id="317" r:id="rId5"/>
    <p:sldId id="322" r:id="rId6"/>
    <p:sldId id="342" r:id="rId7"/>
    <p:sldId id="324" r:id="rId8"/>
    <p:sldId id="325" r:id="rId9"/>
    <p:sldId id="318" r:id="rId10"/>
    <p:sldId id="319" r:id="rId11"/>
    <p:sldId id="320" r:id="rId12"/>
    <p:sldId id="328" r:id="rId1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54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Requirements Analysis and Specification</a:t>
            </a:r>
            <a:endParaRPr lang="en-IN" sz="5400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IN" dirty="0" smtClean="0"/>
              <a:t>S.S. Satapathy</a:t>
            </a:r>
          </a:p>
          <a:p>
            <a:pPr algn="r"/>
            <a:r>
              <a:rPr lang="en-IN" dirty="0" smtClean="0"/>
              <a:t>Dept. of CSE</a:t>
            </a:r>
          </a:p>
          <a:p>
            <a:pPr algn="r"/>
            <a:r>
              <a:rPr lang="en-IN" dirty="0" smtClean="0"/>
              <a:t>TU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SRS document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219200"/>
            <a:ext cx="9410700" cy="2590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4400" b="1" dirty="0" smtClean="0"/>
              <a:t>Functional requirements </a:t>
            </a:r>
            <a:r>
              <a:rPr lang="en-US" sz="4400" dirty="0" smtClean="0"/>
              <a:t>:</a:t>
            </a:r>
          </a:p>
          <a:p>
            <a:pPr lvl="1" algn="just"/>
            <a:r>
              <a:rPr lang="en-US" sz="4000" dirty="0" smtClean="0"/>
              <a:t>Each function </a:t>
            </a:r>
            <a:r>
              <a:rPr lang="en-US" sz="4000" i="1" dirty="0" err="1" smtClean="0"/>
              <a:t>f</a:t>
            </a:r>
            <a:r>
              <a:rPr lang="en-US" sz="4000" i="1" baseline="-25000" dirty="0" err="1" smtClean="0"/>
              <a:t>i</a:t>
            </a:r>
            <a:r>
              <a:rPr lang="en-US" sz="4000" i="1" dirty="0" smtClean="0"/>
              <a:t> </a:t>
            </a:r>
            <a:r>
              <a:rPr lang="en-US" sz="4000" dirty="0" smtClean="0"/>
              <a:t>of the system can be considered as a transformation of a set of input data (ii) to the corresponding set of output data (</a:t>
            </a:r>
            <a:r>
              <a:rPr lang="en-US" sz="4000" i="1" dirty="0" err="1" smtClean="0"/>
              <a:t>o</a:t>
            </a:r>
            <a:r>
              <a:rPr lang="en-US" sz="4000" i="1" baseline="-25000" dirty="0" err="1" smtClean="0"/>
              <a:t>i</a:t>
            </a:r>
            <a:r>
              <a:rPr lang="en-US" sz="4000" dirty="0" smtClean="0"/>
              <a:t>). The user can get some meaningful piece of work done using a high-level function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0800" y="3810001"/>
            <a:ext cx="7677150" cy="2266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320801" y="6172200"/>
            <a:ext cx="70214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View of a system performing a set of functions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SRS document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219200"/>
            <a:ext cx="9410700" cy="5334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4400" b="1" dirty="0" smtClean="0"/>
              <a:t>Non-functional requirements </a:t>
            </a:r>
            <a:r>
              <a:rPr lang="en-US" sz="4400" dirty="0" smtClean="0"/>
              <a:t>:</a:t>
            </a:r>
          </a:p>
          <a:p>
            <a:pPr lvl="1" algn="just"/>
            <a:r>
              <a:rPr lang="en-US" sz="4000" b="1" dirty="0" smtClean="0"/>
              <a:t>Characteristics of the system which can not be expressed as functions 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maintainability</a:t>
            </a:r>
            <a:r>
              <a:rPr lang="en-US" sz="3600" dirty="0" smtClean="0"/>
              <a:t> of the system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portability</a:t>
            </a:r>
            <a:r>
              <a:rPr lang="en-US" sz="3600" dirty="0" smtClean="0"/>
              <a:t> of the system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usability</a:t>
            </a:r>
            <a:r>
              <a:rPr lang="en-US" sz="3600" dirty="0" smtClean="0"/>
              <a:t> of the system, etc.</a:t>
            </a:r>
          </a:p>
          <a:p>
            <a:pPr lvl="1" algn="just"/>
            <a:r>
              <a:rPr lang="en-US" sz="4000" b="1" dirty="0" smtClean="0"/>
              <a:t>may include: 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reliability</a:t>
            </a:r>
            <a:r>
              <a:rPr lang="en-US" sz="3600" dirty="0" smtClean="0"/>
              <a:t> issues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accuracy</a:t>
            </a:r>
            <a:r>
              <a:rPr lang="en-US" sz="3600" dirty="0" smtClean="0"/>
              <a:t> of results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human - computer interface issues</a:t>
            </a:r>
          </a:p>
          <a:p>
            <a:pPr lvl="2" algn="just"/>
            <a:r>
              <a:rPr lang="en-US" sz="3600" b="1" dirty="0" smtClean="0">
                <a:solidFill>
                  <a:srgbClr val="00B0F0"/>
                </a:solidFill>
              </a:rPr>
              <a:t>constraints on the system implementation</a:t>
            </a:r>
            <a:r>
              <a:rPr lang="en-US" sz="3600" dirty="0" smtClean="0"/>
              <a:t>, 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401762"/>
          </a:xfrm>
        </p:spPr>
        <p:txBody>
          <a:bodyPr/>
          <a:lstStyle/>
          <a:p>
            <a:r>
              <a:rPr lang="en-US" b="1" dirty="0" smtClean="0"/>
              <a:t>Non-Functional Requirement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9296400" cy="3886199"/>
          </a:xfrm>
        </p:spPr>
        <p:txBody>
          <a:bodyPr/>
          <a:lstStyle/>
          <a:p>
            <a:r>
              <a:rPr lang="en-US" dirty="0" smtClean="0"/>
              <a:t>Examples:</a:t>
            </a:r>
          </a:p>
          <a:p>
            <a:pPr lvl="1"/>
            <a:r>
              <a:rPr lang="en-US" b="1" dirty="0" smtClean="0">
                <a:solidFill>
                  <a:srgbClr val="00B0F0"/>
                </a:solidFill>
              </a:rPr>
              <a:t>Database: DBMS available free of cost </a:t>
            </a:r>
            <a:r>
              <a:rPr lang="en-US" dirty="0" smtClean="0"/>
              <a:t>in public domain should be used for storing data</a:t>
            </a:r>
          </a:p>
          <a:p>
            <a:pPr lvl="1"/>
            <a:r>
              <a:rPr lang="en-US" b="1" dirty="0" smtClean="0">
                <a:solidFill>
                  <a:srgbClr val="00B0F0"/>
                </a:solidFill>
              </a:rPr>
              <a:t>Operating System: Software should be developed for both Windows and Linux system</a:t>
            </a:r>
          </a:p>
          <a:p>
            <a:pPr lvl="1"/>
            <a:r>
              <a:rPr lang="en-US" b="1" dirty="0" smtClean="0">
                <a:solidFill>
                  <a:srgbClr val="00B0F0"/>
                </a:solidFill>
              </a:rPr>
              <a:t>User interface should be available in web browsers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249362"/>
          </a:xfrm>
        </p:spPr>
        <p:txBody>
          <a:bodyPr>
            <a:noAutofit/>
          </a:bodyPr>
          <a:lstStyle/>
          <a:p>
            <a:r>
              <a:rPr lang="en-US" b="1" dirty="0" smtClean="0"/>
              <a:t>Requirements Analysis and Specification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9448800" cy="5029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 smtClean="0"/>
              <a:t>The </a:t>
            </a:r>
            <a:r>
              <a:rPr lang="en-US" sz="4400" b="1" dirty="0" smtClean="0">
                <a:solidFill>
                  <a:srgbClr val="00B0F0"/>
                </a:solidFill>
              </a:rPr>
              <a:t>aim</a:t>
            </a:r>
            <a:r>
              <a:rPr lang="en-US" sz="4400" b="1" dirty="0" smtClean="0"/>
              <a:t> </a:t>
            </a:r>
            <a:r>
              <a:rPr lang="en-US" sz="4400" dirty="0" smtClean="0"/>
              <a:t>of this phase is to </a:t>
            </a:r>
            <a:r>
              <a:rPr lang="en-US" sz="4400" b="1" dirty="0" smtClean="0"/>
              <a:t>thoroughly understand </a:t>
            </a:r>
            <a:r>
              <a:rPr lang="en-US" sz="4400" dirty="0" smtClean="0"/>
              <a:t>the</a:t>
            </a:r>
            <a:r>
              <a:rPr lang="en-US" sz="4400" b="1" dirty="0" smtClean="0"/>
              <a:t> </a:t>
            </a:r>
            <a:r>
              <a:rPr lang="en-US" sz="4400" b="1" dirty="0" smtClean="0">
                <a:solidFill>
                  <a:srgbClr val="00B0F0"/>
                </a:solidFill>
              </a:rPr>
              <a:t>customer’s requirements</a:t>
            </a:r>
            <a:r>
              <a:rPr lang="en-US" sz="4400" dirty="0" smtClean="0"/>
              <a:t> and </a:t>
            </a:r>
            <a:r>
              <a:rPr lang="en-US" sz="4400" b="1" dirty="0" smtClean="0"/>
              <a:t>prepare a </a:t>
            </a:r>
            <a:r>
              <a:rPr lang="en-US" sz="4400" b="1" dirty="0" smtClean="0">
                <a:solidFill>
                  <a:srgbClr val="00B0F0"/>
                </a:solidFill>
              </a:rPr>
              <a:t>SRS</a:t>
            </a:r>
            <a:r>
              <a:rPr lang="en-US" sz="4400" b="1" dirty="0" smtClean="0"/>
              <a:t> </a:t>
            </a:r>
            <a:r>
              <a:rPr lang="en-US" sz="4400" dirty="0" smtClean="0"/>
              <a:t>(</a:t>
            </a:r>
            <a:r>
              <a:rPr lang="en-US" sz="4400" b="1" dirty="0" smtClean="0">
                <a:solidFill>
                  <a:srgbClr val="00B0F0"/>
                </a:solidFill>
              </a:rPr>
              <a:t>S</a:t>
            </a:r>
            <a:r>
              <a:rPr lang="en-US" sz="4400" dirty="0" smtClean="0"/>
              <a:t>oftware </a:t>
            </a:r>
            <a:r>
              <a:rPr lang="en-US" sz="4400" b="1" dirty="0" smtClean="0">
                <a:solidFill>
                  <a:srgbClr val="00B0F0"/>
                </a:solidFill>
              </a:rPr>
              <a:t>R</a:t>
            </a:r>
            <a:r>
              <a:rPr lang="en-US" sz="4400" dirty="0" smtClean="0"/>
              <a:t>equirement </a:t>
            </a:r>
            <a:r>
              <a:rPr lang="en-US" sz="4400" b="1" dirty="0" smtClean="0">
                <a:solidFill>
                  <a:srgbClr val="00B0F0"/>
                </a:solidFill>
              </a:rPr>
              <a:t>S</a:t>
            </a:r>
            <a:r>
              <a:rPr lang="en-US" sz="4400" dirty="0" smtClean="0"/>
              <a:t>pecification) </a:t>
            </a:r>
            <a:r>
              <a:rPr lang="en-US" sz="4400" b="1" dirty="0" smtClean="0">
                <a:solidFill>
                  <a:srgbClr val="00B0F0"/>
                </a:solidFill>
              </a:rPr>
              <a:t>document</a:t>
            </a:r>
            <a:r>
              <a:rPr lang="en-US" sz="4400" dirty="0" smtClean="0"/>
              <a:t>.</a:t>
            </a:r>
          </a:p>
          <a:p>
            <a:pPr algn="just"/>
            <a:r>
              <a:rPr lang="en-US" sz="4400" dirty="0" smtClean="0"/>
              <a:t>The activities are carried out by </a:t>
            </a:r>
            <a:r>
              <a:rPr lang="en-US" sz="4400" b="1" dirty="0" smtClean="0">
                <a:solidFill>
                  <a:srgbClr val="00B0F0"/>
                </a:solidFill>
              </a:rPr>
              <a:t>System Analyst</a:t>
            </a:r>
            <a:endParaRPr lang="en-IN" sz="4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Requirements Analysis and Specification </a:t>
            </a:r>
            <a:r>
              <a:rPr lang="en-US" sz="4000" b="1" dirty="0" err="1" smtClean="0"/>
              <a:t>contd</a:t>
            </a:r>
            <a:r>
              <a:rPr lang="en-US" sz="4000" b="1" dirty="0" smtClean="0"/>
              <a:t>…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447800"/>
            <a:ext cx="9493250" cy="5257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sz="4400" dirty="0" smtClean="0"/>
              <a:t>Questions on project the </a:t>
            </a:r>
            <a:r>
              <a:rPr lang="en-US" sz="4400" b="1" dirty="0" smtClean="0"/>
              <a:t>System Analyst tries to understand</a:t>
            </a:r>
            <a:r>
              <a:rPr lang="en-US" sz="4400" dirty="0" smtClean="0"/>
              <a:t>:</a:t>
            </a:r>
          </a:p>
          <a:p>
            <a:pPr lvl="1" algn="just"/>
            <a:r>
              <a:rPr lang="en-US" sz="4000" b="1" dirty="0" smtClean="0"/>
              <a:t>What is the </a:t>
            </a:r>
            <a:r>
              <a:rPr lang="en-US" sz="4000" b="1" dirty="0" smtClean="0">
                <a:solidFill>
                  <a:srgbClr val="00B0F0"/>
                </a:solidFill>
              </a:rPr>
              <a:t>problem</a:t>
            </a:r>
            <a:r>
              <a:rPr lang="en-US" sz="4000" dirty="0" smtClean="0"/>
              <a:t>?</a:t>
            </a:r>
          </a:p>
          <a:p>
            <a:pPr lvl="1" algn="just"/>
            <a:r>
              <a:rPr lang="en-US" sz="4000" b="1" dirty="0" smtClean="0"/>
              <a:t>Why</a:t>
            </a:r>
            <a:r>
              <a:rPr lang="en-US" sz="4000" dirty="0" smtClean="0"/>
              <a:t> is it important </a:t>
            </a:r>
            <a:r>
              <a:rPr lang="en-US" sz="4000" b="1" dirty="0" smtClean="0">
                <a:solidFill>
                  <a:srgbClr val="00B0F0"/>
                </a:solidFill>
              </a:rPr>
              <a:t>to solve the problem</a:t>
            </a:r>
            <a:r>
              <a:rPr lang="en-US" sz="4000" dirty="0" smtClean="0"/>
              <a:t>?</a:t>
            </a:r>
          </a:p>
          <a:p>
            <a:pPr lvl="1" algn="just"/>
            <a:r>
              <a:rPr lang="en-US" sz="4000" b="1" dirty="0" smtClean="0"/>
              <a:t>What</a:t>
            </a:r>
            <a:r>
              <a:rPr lang="en-US" sz="4000" dirty="0" smtClean="0"/>
              <a:t> </a:t>
            </a:r>
            <a:r>
              <a:rPr lang="en-US" sz="4000" b="1" dirty="0" smtClean="0"/>
              <a:t>are</a:t>
            </a:r>
            <a:r>
              <a:rPr lang="en-US" sz="4000" dirty="0" smtClean="0"/>
              <a:t> the </a:t>
            </a:r>
            <a:r>
              <a:rPr lang="en-US" sz="4000" b="1" dirty="0" smtClean="0">
                <a:solidFill>
                  <a:srgbClr val="00B0F0"/>
                </a:solidFill>
              </a:rPr>
              <a:t>possible solutions </a:t>
            </a:r>
            <a:r>
              <a:rPr lang="en-US" sz="4000" dirty="0" smtClean="0"/>
              <a:t>to the problem?</a:t>
            </a:r>
          </a:p>
          <a:p>
            <a:pPr lvl="1" algn="just"/>
            <a:r>
              <a:rPr lang="en-US" sz="4000" b="1" dirty="0" smtClean="0"/>
              <a:t>What</a:t>
            </a:r>
            <a:r>
              <a:rPr lang="en-US" sz="4000" dirty="0" smtClean="0"/>
              <a:t> exactly are the </a:t>
            </a:r>
            <a:r>
              <a:rPr lang="en-US" sz="4000" b="1" dirty="0" smtClean="0">
                <a:solidFill>
                  <a:srgbClr val="00B0F0"/>
                </a:solidFill>
              </a:rPr>
              <a:t>data input </a:t>
            </a:r>
            <a:r>
              <a:rPr lang="en-US" sz="4000" dirty="0" smtClean="0"/>
              <a:t>to the system and </a:t>
            </a:r>
            <a:r>
              <a:rPr lang="en-US" sz="4000" b="1" dirty="0" smtClean="0"/>
              <a:t>what</a:t>
            </a:r>
            <a:r>
              <a:rPr lang="en-US" sz="4000" dirty="0" smtClean="0"/>
              <a:t> exactly are the </a:t>
            </a:r>
            <a:r>
              <a:rPr lang="en-US" sz="4000" b="1" dirty="0" smtClean="0">
                <a:solidFill>
                  <a:srgbClr val="00B0F0"/>
                </a:solidFill>
              </a:rPr>
              <a:t>data output </a:t>
            </a:r>
            <a:r>
              <a:rPr lang="en-US" sz="4000" dirty="0" smtClean="0"/>
              <a:t>by the system?</a:t>
            </a:r>
          </a:p>
          <a:p>
            <a:pPr lvl="1" algn="just"/>
            <a:r>
              <a:rPr lang="en-US" sz="4000" b="1" dirty="0" smtClean="0"/>
              <a:t>What</a:t>
            </a:r>
            <a:r>
              <a:rPr lang="en-US" sz="4000" dirty="0" smtClean="0"/>
              <a:t> are the </a:t>
            </a:r>
            <a:r>
              <a:rPr lang="en-US" sz="4000" b="1" dirty="0" smtClean="0">
                <a:solidFill>
                  <a:srgbClr val="00B0F0"/>
                </a:solidFill>
              </a:rPr>
              <a:t>possible complexities </a:t>
            </a:r>
            <a:r>
              <a:rPr lang="en-US" sz="4000" dirty="0" smtClean="0"/>
              <a:t>that </a:t>
            </a:r>
            <a:r>
              <a:rPr lang="en-US" sz="4000" b="1" dirty="0" smtClean="0"/>
              <a:t>might arise </a:t>
            </a:r>
            <a:r>
              <a:rPr lang="en-US" sz="4000" dirty="0" smtClean="0"/>
              <a:t>while solving the problem?</a:t>
            </a:r>
          </a:p>
          <a:p>
            <a:pPr lvl="1" algn="just"/>
            <a:r>
              <a:rPr lang="en-US" sz="4000" dirty="0" smtClean="0"/>
              <a:t>If there are </a:t>
            </a:r>
            <a:r>
              <a:rPr lang="en-US" sz="4000" b="1" dirty="0" smtClean="0">
                <a:solidFill>
                  <a:srgbClr val="00B0F0"/>
                </a:solidFill>
              </a:rPr>
              <a:t>external software or hardware </a:t>
            </a:r>
            <a:r>
              <a:rPr lang="en-US" sz="4000" dirty="0" smtClean="0"/>
              <a:t>with which the developed software has to interface, then </a:t>
            </a:r>
            <a:r>
              <a:rPr lang="en-US" sz="4000" b="1" dirty="0" smtClean="0"/>
              <a:t>what</a:t>
            </a:r>
            <a:r>
              <a:rPr lang="en-US" sz="4000" dirty="0" smtClean="0"/>
              <a:t> exactly would the </a:t>
            </a:r>
            <a:r>
              <a:rPr lang="en-US" sz="4000" b="1" dirty="0" smtClean="0">
                <a:solidFill>
                  <a:srgbClr val="00B0F0"/>
                </a:solidFill>
              </a:rPr>
              <a:t>data interchange formats with the external system be</a:t>
            </a:r>
            <a:r>
              <a:rPr lang="en-US" sz="4000" dirty="0" smtClean="0"/>
              <a:t>?</a:t>
            </a:r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Requirements Analysis and Specification </a:t>
            </a:r>
            <a:r>
              <a:rPr lang="en-US" sz="4000" b="1" dirty="0" err="1" smtClean="0"/>
              <a:t>contd</a:t>
            </a:r>
            <a:r>
              <a:rPr lang="en-US" sz="4000" b="1" dirty="0" smtClean="0"/>
              <a:t>…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447800"/>
            <a:ext cx="9493250" cy="5257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4400" dirty="0" smtClean="0"/>
              <a:t>The </a:t>
            </a:r>
            <a:r>
              <a:rPr lang="en-US" sz="4400" b="1" dirty="0" smtClean="0"/>
              <a:t>System Analyst </a:t>
            </a:r>
          </a:p>
          <a:p>
            <a:pPr lvl="1" algn="just"/>
            <a:r>
              <a:rPr lang="en-US" sz="4000" b="1" dirty="0" smtClean="0"/>
              <a:t>has to </a:t>
            </a:r>
            <a:r>
              <a:rPr lang="en-US" sz="4000" b="1" dirty="0" smtClean="0">
                <a:solidFill>
                  <a:srgbClr val="00B0F0"/>
                </a:solidFill>
              </a:rPr>
              <a:t>understand</a:t>
            </a:r>
            <a:r>
              <a:rPr lang="en-US" sz="4000" b="1" dirty="0" smtClean="0"/>
              <a:t> </a:t>
            </a:r>
            <a:r>
              <a:rPr lang="en-US" sz="4000" dirty="0" smtClean="0"/>
              <a:t>the exact </a:t>
            </a:r>
            <a:r>
              <a:rPr lang="en-US" sz="4000" b="1" dirty="0" smtClean="0">
                <a:solidFill>
                  <a:srgbClr val="00B0F0"/>
                </a:solidFill>
              </a:rPr>
              <a:t>customer requirements</a:t>
            </a:r>
          </a:p>
          <a:p>
            <a:pPr lvl="1" algn="just"/>
            <a:r>
              <a:rPr lang="en-US" sz="4000" b="1" dirty="0" smtClean="0">
                <a:solidFill>
                  <a:srgbClr val="00B0F0"/>
                </a:solidFill>
              </a:rPr>
              <a:t>identifies</a:t>
            </a:r>
            <a:r>
              <a:rPr lang="en-US" sz="4000" dirty="0" smtClean="0"/>
              <a:t> and </a:t>
            </a:r>
            <a:r>
              <a:rPr lang="en-US" sz="4000" b="1" dirty="0" smtClean="0">
                <a:solidFill>
                  <a:srgbClr val="00B0F0"/>
                </a:solidFill>
              </a:rPr>
              <a:t>resolves</a:t>
            </a:r>
            <a:r>
              <a:rPr lang="en-US" sz="4000" dirty="0" smtClean="0"/>
              <a:t> the various </a:t>
            </a:r>
            <a:r>
              <a:rPr lang="en-US" sz="4000" b="1" dirty="0" smtClean="0"/>
              <a:t>requirements problems</a:t>
            </a:r>
            <a:r>
              <a:rPr lang="en-US" sz="4000" dirty="0" smtClean="0"/>
              <a:t>. </a:t>
            </a:r>
          </a:p>
          <a:p>
            <a:pPr lvl="1" algn="just"/>
            <a:r>
              <a:rPr lang="en-US" sz="4000" b="1" dirty="0" smtClean="0">
                <a:solidFill>
                  <a:srgbClr val="00B0F0"/>
                </a:solidFill>
              </a:rPr>
              <a:t>identify</a:t>
            </a:r>
            <a:r>
              <a:rPr lang="en-US" sz="4000" dirty="0" smtClean="0"/>
              <a:t> and </a:t>
            </a:r>
            <a:r>
              <a:rPr lang="en-US" sz="4000" b="1" dirty="0" smtClean="0">
                <a:solidFill>
                  <a:srgbClr val="00B0F0"/>
                </a:solidFill>
              </a:rPr>
              <a:t>eliminate</a:t>
            </a:r>
            <a:r>
              <a:rPr lang="en-US" sz="4000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anomalies</a:t>
            </a:r>
            <a:r>
              <a:rPr lang="en-US" sz="4000" dirty="0" smtClean="0"/>
              <a:t>/</a:t>
            </a:r>
            <a:r>
              <a:rPr lang="en-US" sz="4000" b="1" dirty="0" smtClean="0">
                <a:solidFill>
                  <a:srgbClr val="FF0000"/>
                </a:solidFill>
              </a:rPr>
              <a:t>inconsistencies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/>
              <a:t>and </a:t>
            </a:r>
            <a:r>
              <a:rPr lang="en-US" sz="4000" b="1" dirty="0" smtClean="0">
                <a:solidFill>
                  <a:srgbClr val="FF0000"/>
                </a:solidFill>
              </a:rPr>
              <a:t>incompleteness</a:t>
            </a:r>
          </a:p>
          <a:p>
            <a:pPr lvl="2" algn="just"/>
            <a:r>
              <a:rPr lang="en-US" sz="3600" dirty="0" smtClean="0"/>
              <a:t>resolves inconsistencies, anomalies or incompleteness </a:t>
            </a:r>
            <a:r>
              <a:rPr lang="en-US" sz="3600" b="1" dirty="0" smtClean="0"/>
              <a:t>by carrying out </a:t>
            </a:r>
            <a:r>
              <a:rPr lang="en-US" sz="3600" dirty="0" smtClean="0"/>
              <a:t>further </a:t>
            </a:r>
            <a:r>
              <a:rPr lang="en-US" sz="3600" b="1" dirty="0" smtClean="0"/>
              <a:t>discussions</a:t>
            </a:r>
            <a:r>
              <a:rPr lang="en-US" sz="3600" dirty="0" smtClean="0"/>
              <a:t> </a:t>
            </a:r>
            <a:r>
              <a:rPr lang="en-US" sz="3600" b="1" dirty="0" smtClean="0"/>
              <a:t>with the end-users and the customers</a:t>
            </a:r>
          </a:p>
          <a:p>
            <a:pPr algn="just"/>
            <a:r>
              <a:rPr lang="en-US" sz="4400" dirty="0" smtClean="0"/>
              <a:t>Finally </a:t>
            </a:r>
            <a:r>
              <a:rPr lang="en-US" sz="4400" b="1" dirty="0" smtClean="0">
                <a:solidFill>
                  <a:srgbClr val="00B0F0"/>
                </a:solidFill>
              </a:rPr>
              <a:t>prepares the SRS </a:t>
            </a:r>
            <a:r>
              <a:rPr lang="en-US" sz="4400" dirty="0" smtClean="0"/>
              <a:t>(system requirement specifications) </a:t>
            </a:r>
            <a:r>
              <a:rPr lang="en-US" sz="4400" b="1" dirty="0" smtClean="0"/>
              <a:t>document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677400" cy="11430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Requirements Analysis and Specification </a:t>
            </a:r>
            <a:r>
              <a:rPr lang="en-US" sz="4000" b="1" dirty="0" err="1" smtClean="0"/>
              <a:t>contd</a:t>
            </a:r>
            <a:r>
              <a:rPr lang="en-US" sz="4000" b="1" dirty="0" smtClean="0"/>
              <a:t>…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9588500" cy="53340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en-US" sz="4400" b="1" dirty="0" smtClean="0">
                <a:solidFill>
                  <a:srgbClr val="FF0000"/>
                </a:solidFill>
              </a:rPr>
              <a:t>Anomalies/ambiguities</a:t>
            </a:r>
            <a:r>
              <a:rPr lang="en-US" sz="4400" dirty="0" smtClean="0"/>
              <a:t> (</a:t>
            </a:r>
            <a:r>
              <a:rPr lang="en-US" sz="4000" b="1" dirty="0" smtClean="0"/>
              <a:t>No clear interpretation</a:t>
            </a:r>
            <a:r>
              <a:rPr lang="en-US" sz="4000" dirty="0" smtClean="0"/>
              <a:t>)</a:t>
            </a:r>
          </a:p>
          <a:p>
            <a:pPr lvl="1" algn="just"/>
            <a:r>
              <a:rPr lang="en-US" sz="4000" dirty="0" smtClean="0"/>
              <a:t>Examples:</a:t>
            </a:r>
          </a:p>
          <a:p>
            <a:pPr lvl="2" algn="just"/>
            <a:r>
              <a:rPr lang="en-US" sz="3600" b="1" dirty="0" smtClean="0"/>
              <a:t>Temperature: hot/cold; high/medium/low. </a:t>
            </a:r>
          </a:p>
          <a:p>
            <a:pPr lvl="2" algn="just"/>
            <a:r>
              <a:rPr lang="en-US" sz="3600" b="1" dirty="0" smtClean="0"/>
              <a:t>Good carrier of an applicant</a:t>
            </a:r>
          </a:p>
          <a:p>
            <a:pPr algn="just"/>
            <a:r>
              <a:rPr lang="en-US" sz="4400" b="1" dirty="0" smtClean="0">
                <a:solidFill>
                  <a:srgbClr val="FF0000"/>
                </a:solidFill>
              </a:rPr>
              <a:t>Inconsistency/contradiction </a:t>
            </a:r>
          </a:p>
          <a:p>
            <a:pPr lvl="1" algn="just"/>
            <a:r>
              <a:rPr lang="en-US" sz="4000" b="1" dirty="0" smtClean="0"/>
              <a:t>requirement suggested by one user contradicts with that suggested by another</a:t>
            </a:r>
          </a:p>
          <a:p>
            <a:pPr lvl="1" algn="just"/>
            <a:r>
              <a:rPr lang="en-US" sz="4000" b="1" dirty="0" smtClean="0"/>
              <a:t>Example:</a:t>
            </a:r>
          </a:p>
          <a:p>
            <a:pPr lvl="2" algn="just"/>
            <a:r>
              <a:rPr lang="en-US" sz="3600" b="1" dirty="0" smtClean="0"/>
              <a:t>User1: if CGPA&lt;5.0 then </a:t>
            </a:r>
            <a:r>
              <a:rPr lang="en-US" sz="3600" b="1" dirty="0" smtClean="0">
                <a:solidFill>
                  <a:srgbClr val="FF0000"/>
                </a:solidFill>
              </a:rPr>
              <a:t>send report card to parents</a:t>
            </a:r>
          </a:p>
          <a:p>
            <a:pPr lvl="2" algn="just"/>
            <a:r>
              <a:rPr lang="en-US" sz="3600" b="1" dirty="0" smtClean="0"/>
              <a:t>User2: if CGPA&lt;5.0 then </a:t>
            </a:r>
            <a:r>
              <a:rPr lang="en-US" sz="3600" b="1" dirty="0" smtClean="0">
                <a:solidFill>
                  <a:srgbClr val="FF0000"/>
                </a:solidFill>
              </a:rPr>
              <a:t>student is in Academic probation; allow him/her less credit in next semester</a:t>
            </a:r>
          </a:p>
          <a:p>
            <a:pPr algn="just"/>
            <a:r>
              <a:rPr lang="en-US" sz="4400" b="1" dirty="0" smtClean="0">
                <a:solidFill>
                  <a:srgbClr val="FF0000"/>
                </a:solidFill>
              </a:rPr>
              <a:t>Incompleteness</a:t>
            </a:r>
            <a:r>
              <a:rPr lang="en-US" sz="4400" dirty="0" smtClean="0"/>
              <a:t>: </a:t>
            </a:r>
            <a:r>
              <a:rPr lang="en-US" sz="4400" b="1" dirty="0" smtClean="0"/>
              <a:t>Some requirements are overlooked</a:t>
            </a:r>
          </a:p>
          <a:p>
            <a:pPr lvl="1" algn="just"/>
            <a:r>
              <a:rPr lang="en-US" sz="4000" dirty="0" smtClean="0"/>
              <a:t>Example:</a:t>
            </a:r>
          </a:p>
          <a:p>
            <a:pPr lvl="2" algn="just"/>
            <a:r>
              <a:rPr lang="en-US" sz="3600" b="1" dirty="0" smtClean="0"/>
              <a:t>if CGPA&lt;5.0 then </a:t>
            </a:r>
            <a:r>
              <a:rPr lang="en-US" sz="3600" b="1" dirty="0" smtClean="0">
                <a:solidFill>
                  <a:srgbClr val="00B0F0"/>
                </a:solidFill>
              </a:rPr>
              <a:t>send report card to parents</a:t>
            </a:r>
            <a:r>
              <a:rPr lang="en-US" sz="3600" b="1" dirty="0" smtClean="0"/>
              <a:t>; </a:t>
            </a:r>
            <a:r>
              <a:rPr lang="en-US" sz="3600" b="1" dirty="0" smtClean="0">
                <a:solidFill>
                  <a:srgbClr val="FF0000"/>
                </a:solidFill>
              </a:rPr>
              <a:t>but there is no parent address in student database</a:t>
            </a:r>
            <a:r>
              <a:rPr lang="en-US" sz="3600" b="1" dirty="0" smtClean="0"/>
              <a:t> </a:t>
            </a:r>
          </a:p>
          <a:p>
            <a:pPr lvl="2" algn="just"/>
            <a:r>
              <a:rPr lang="en-US" sz="3600" b="1" dirty="0" smtClean="0"/>
              <a:t>If temperature is &gt;200 degree then </a:t>
            </a:r>
            <a:r>
              <a:rPr lang="en-US" sz="3600" b="1" dirty="0" smtClean="0">
                <a:solidFill>
                  <a:srgbClr val="00B0F0"/>
                </a:solidFill>
              </a:rPr>
              <a:t>raise the alarm</a:t>
            </a:r>
            <a:r>
              <a:rPr lang="en-US" sz="3600" b="1" dirty="0" smtClean="0"/>
              <a:t>; </a:t>
            </a:r>
            <a:r>
              <a:rPr lang="en-US" sz="3600" b="1" dirty="0" smtClean="0">
                <a:solidFill>
                  <a:srgbClr val="FF0000"/>
                </a:solidFill>
              </a:rPr>
              <a:t>but no information when to stop alarm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FC8113-DFEF-43D8-93C4-18E588B1F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9029700" cy="1020762"/>
          </a:xfrm>
        </p:spPr>
        <p:txBody>
          <a:bodyPr>
            <a:normAutofit/>
          </a:bodyPr>
          <a:lstStyle/>
          <a:p>
            <a:r>
              <a:rPr lang="en-US" sz="5400" b="1" dirty="0"/>
              <a:t>SRS Document</a:t>
            </a:r>
            <a:endParaRPr lang="en-GB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069C047-5A08-4E05-BE55-979323AF3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9372600" cy="5257799"/>
          </a:xfrm>
        </p:spPr>
        <p:txBody>
          <a:bodyPr/>
          <a:lstStyle/>
          <a:p>
            <a:pPr algn="just"/>
            <a:r>
              <a:rPr lang="en-US" dirty="0" smtClean="0"/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SRS document </a:t>
            </a:r>
            <a:r>
              <a:rPr lang="en-US" dirty="0" smtClean="0"/>
              <a:t>is the </a:t>
            </a:r>
            <a:r>
              <a:rPr lang="en-US" b="1" dirty="0" smtClean="0">
                <a:solidFill>
                  <a:srgbClr val="00B0F0"/>
                </a:solidFill>
              </a:rPr>
              <a:t>most important </a:t>
            </a:r>
            <a:r>
              <a:rPr lang="en-US" b="1" dirty="0" smtClean="0"/>
              <a:t>document </a:t>
            </a:r>
            <a:r>
              <a:rPr lang="en-US" dirty="0" smtClean="0"/>
              <a:t>that is </a:t>
            </a:r>
            <a:r>
              <a:rPr lang="en-US" b="1" dirty="0" smtClean="0">
                <a:solidFill>
                  <a:srgbClr val="00B0F0"/>
                </a:solidFill>
              </a:rPr>
              <a:t>used</a:t>
            </a:r>
            <a:r>
              <a:rPr lang="en-US" b="1" dirty="0" smtClean="0"/>
              <a:t> </a:t>
            </a:r>
            <a:r>
              <a:rPr lang="en-US" dirty="0" smtClean="0"/>
              <a:t>by all the </a:t>
            </a:r>
            <a:r>
              <a:rPr lang="en-US" b="1" dirty="0" smtClean="0">
                <a:solidFill>
                  <a:srgbClr val="00B0F0"/>
                </a:solidFill>
              </a:rPr>
              <a:t>stake holders </a:t>
            </a:r>
            <a:r>
              <a:rPr lang="en-US" dirty="0" smtClean="0"/>
              <a:t>through out the </a:t>
            </a:r>
            <a:r>
              <a:rPr lang="en-US" b="1" dirty="0" smtClean="0"/>
              <a:t>development process</a:t>
            </a:r>
            <a:endParaRPr lang="en-US" b="1" dirty="0"/>
          </a:p>
          <a:p>
            <a:pPr lvl="1" algn="just"/>
            <a:r>
              <a:rPr lang="en-US" b="1" dirty="0"/>
              <a:t>Users</a:t>
            </a:r>
            <a:r>
              <a:rPr lang="en-US" dirty="0"/>
              <a:t>,</a:t>
            </a:r>
            <a:r>
              <a:rPr lang="en-US" b="1" dirty="0"/>
              <a:t> customers </a:t>
            </a:r>
            <a:r>
              <a:rPr lang="en-US" dirty="0"/>
              <a:t>and</a:t>
            </a:r>
            <a:r>
              <a:rPr lang="en-US" b="1" dirty="0"/>
              <a:t> market personnel</a:t>
            </a:r>
          </a:p>
          <a:p>
            <a:pPr lvl="1" algn="just"/>
            <a:r>
              <a:rPr lang="en-US" b="1" dirty="0"/>
              <a:t>Software developers</a:t>
            </a:r>
          </a:p>
          <a:p>
            <a:pPr lvl="1" algn="just"/>
            <a:r>
              <a:rPr lang="en-US" b="1" dirty="0"/>
              <a:t>Test Engineers</a:t>
            </a:r>
          </a:p>
          <a:p>
            <a:pPr lvl="1" algn="just"/>
            <a:r>
              <a:rPr lang="en-US" b="1" dirty="0"/>
              <a:t>User documentation writers</a:t>
            </a:r>
          </a:p>
          <a:p>
            <a:pPr lvl="1" algn="just"/>
            <a:r>
              <a:rPr lang="en-US" b="1" dirty="0"/>
              <a:t>Project managers</a:t>
            </a:r>
          </a:p>
          <a:p>
            <a:pPr lvl="1" algn="just"/>
            <a:r>
              <a:rPr lang="en-US" b="1" dirty="0"/>
              <a:t>Maintenance </a:t>
            </a:r>
            <a:r>
              <a:rPr lang="en-US" b="1" dirty="0" smtClean="0"/>
              <a:t>engineers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761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FC8113-DFEF-43D8-93C4-18E588B1F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Characteristics of a Good SRS Document</a:t>
            </a:r>
            <a:endParaRPr lang="en-GB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69C047-5A08-4E05-BE55-979323AF3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4000"/>
            <a:ext cx="9448800" cy="518159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Concise</a:t>
            </a:r>
            <a:r>
              <a:rPr lang="en-US" dirty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Unambiguous</a:t>
            </a:r>
            <a:r>
              <a:rPr lang="en-US" dirty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Consistent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smtClean="0">
                <a:solidFill>
                  <a:srgbClr val="00B0F0"/>
                </a:solidFill>
              </a:rPr>
              <a:t>Complete</a:t>
            </a:r>
            <a:endParaRPr lang="en-US" b="1" dirty="0">
              <a:solidFill>
                <a:srgbClr val="00B0F0"/>
              </a:solidFill>
            </a:endParaRPr>
          </a:p>
          <a:p>
            <a:r>
              <a:rPr lang="en-US" b="1" dirty="0"/>
              <a:t>Structured</a:t>
            </a:r>
          </a:p>
          <a:p>
            <a:pPr lvl="1"/>
            <a:r>
              <a:rPr lang="en-US" dirty="0"/>
              <a:t>Should </a:t>
            </a:r>
            <a:r>
              <a:rPr lang="en-US" b="1" dirty="0">
                <a:solidFill>
                  <a:srgbClr val="00B0F0"/>
                </a:solidFill>
              </a:rPr>
              <a:t>facilitate systematic evolution </a:t>
            </a:r>
            <a:r>
              <a:rPr lang="en-US" dirty="0"/>
              <a:t>over time</a:t>
            </a:r>
          </a:p>
          <a:p>
            <a:r>
              <a:rPr lang="en-US" b="1" dirty="0"/>
              <a:t>Black-box view</a:t>
            </a:r>
          </a:p>
          <a:p>
            <a:pPr lvl="1"/>
            <a:r>
              <a:rPr lang="en-US" b="1" dirty="0"/>
              <a:t>Should specify </a:t>
            </a:r>
            <a:r>
              <a:rPr lang="en-US" b="1" dirty="0">
                <a:solidFill>
                  <a:srgbClr val="00B0F0"/>
                </a:solidFill>
              </a:rPr>
              <a:t>what the system </a:t>
            </a:r>
            <a:r>
              <a:rPr lang="en-US" b="1" dirty="0" smtClean="0">
                <a:solidFill>
                  <a:srgbClr val="00B0F0"/>
                </a:solidFill>
              </a:rPr>
              <a:t>is to do</a:t>
            </a:r>
            <a:r>
              <a:rPr lang="en-US" dirty="0"/>
              <a:t>, </a:t>
            </a:r>
            <a:r>
              <a:rPr lang="en-US" b="1" dirty="0">
                <a:solidFill>
                  <a:srgbClr val="FF0000"/>
                </a:solidFill>
              </a:rPr>
              <a:t>not how to do</a:t>
            </a:r>
            <a:r>
              <a:rPr lang="en-US" b="1" dirty="0"/>
              <a:t>(how to do is design issue)</a:t>
            </a:r>
          </a:p>
          <a:p>
            <a:r>
              <a:rPr lang="en-US" b="1" dirty="0"/>
              <a:t>Traceable</a:t>
            </a:r>
          </a:p>
          <a:p>
            <a:pPr lvl="1"/>
            <a:r>
              <a:rPr lang="en-US" b="1" dirty="0"/>
              <a:t>Possible to </a:t>
            </a:r>
            <a:r>
              <a:rPr lang="en-US" b="1" dirty="0">
                <a:solidFill>
                  <a:srgbClr val="00B0F0"/>
                </a:solidFill>
              </a:rPr>
              <a:t>trace requirement to design </a:t>
            </a:r>
            <a:r>
              <a:rPr lang="en-US" dirty="0"/>
              <a:t>elements that implement is and vice versa</a:t>
            </a:r>
          </a:p>
          <a:p>
            <a:r>
              <a:rPr lang="en-US" b="1" dirty="0"/>
              <a:t>Response to undesired events</a:t>
            </a:r>
          </a:p>
          <a:p>
            <a:pPr lvl="1"/>
            <a:r>
              <a:rPr lang="en-US" b="1" dirty="0">
                <a:solidFill>
                  <a:srgbClr val="00B0F0"/>
                </a:solidFill>
              </a:rPr>
              <a:t>Specify response </a:t>
            </a:r>
            <a:r>
              <a:rPr lang="en-US" b="1" dirty="0"/>
              <a:t>of the system to exceptions </a:t>
            </a:r>
          </a:p>
          <a:p>
            <a:r>
              <a:rPr lang="en-US" b="1" dirty="0"/>
              <a:t>Verifiability</a:t>
            </a:r>
          </a:p>
          <a:p>
            <a:pPr lvl="1"/>
            <a:r>
              <a:rPr lang="en-US" dirty="0"/>
              <a:t>All the </a:t>
            </a:r>
            <a:r>
              <a:rPr lang="en-US" b="1" dirty="0">
                <a:solidFill>
                  <a:srgbClr val="00B0F0"/>
                </a:solidFill>
              </a:rPr>
              <a:t>requirements should be </a:t>
            </a:r>
            <a:r>
              <a:rPr lang="en-US" b="1" dirty="0" smtClean="0">
                <a:solidFill>
                  <a:srgbClr val="00B0F0"/>
                </a:solidFill>
              </a:rPr>
              <a:t>verifiable</a:t>
            </a:r>
            <a:endParaRPr lang="en-GB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2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FC8113-DFEF-43D8-93C4-18E588B1F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74638"/>
            <a:ext cx="9296400" cy="1325562"/>
          </a:xfrm>
        </p:spPr>
        <p:txBody>
          <a:bodyPr>
            <a:noAutofit/>
          </a:bodyPr>
          <a:lstStyle/>
          <a:p>
            <a:r>
              <a:rPr lang="en-US" sz="4800" b="1" dirty="0"/>
              <a:t>Characteristics of a Bad SRS Document</a:t>
            </a:r>
            <a:endParaRPr lang="en-GB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69C047-5A08-4E05-BE55-979323AF3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1"/>
            <a:ext cx="9448800" cy="5029199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Over specification</a:t>
            </a:r>
          </a:p>
          <a:p>
            <a:pPr lvl="1"/>
            <a:r>
              <a:rPr lang="en-US" dirty="0"/>
              <a:t>Requirements specifications </a:t>
            </a:r>
            <a:r>
              <a:rPr lang="en-US" b="1" dirty="0">
                <a:solidFill>
                  <a:srgbClr val="00B0F0"/>
                </a:solidFill>
              </a:rPr>
              <a:t>should </a:t>
            </a:r>
            <a:r>
              <a:rPr lang="en-US" b="1" dirty="0" smtClean="0">
                <a:solidFill>
                  <a:srgbClr val="00B0F0"/>
                </a:solidFill>
              </a:rPr>
              <a:t>be </a:t>
            </a:r>
            <a:r>
              <a:rPr lang="en-US" b="1" dirty="0">
                <a:solidFill>
                  <a:srgbClr val="00B0F0"/>
                </a:solidFill>
              </a:rPr>
              <a:t>as simple as possible </a:t>
            </a:r>
            <a:r>
              <a:rPr lang="en-US" b="1" dirty="0">
                <a:solidFill>
                  <a:srgbClr val="FF0000"/>
                </a:solidFill>
              </a:rPr>
              <a:t>leaving further elaborations on designing</a:t>
            </a:r>
          </a:p>
          <a:p>
            <a:pPr lvl="1"/>
            <a:r>
              <a:rPr lang="en-US" dirty="0"/>
              <a:t>Ex: How to display result in an exam: in what order the list to be sorted etc..</a:t>
            </a:r>
          </a:p>
          <a:p>
            <a:r>
              <a:rPr lang="en-US" b="1" dirty="0">
                <a:solidFill>
                  <a:srgbClr val="FF0000"/>
                </a:solidFill>
              </a:rPr>
              <a:t>Forward reference</a:t>
            </a:r>
          </a:p>
          <a:p>
            <a:pPr lvl="1"/>
            <a:r>
              <a:rPr lang="en-US" dirty="0"/>
              <a:t>Reference to some specifications those are described </a:t>
            </a:r>
            <a:r>
              <a:rPr lang="en-US" dirty="0" smtClean="0"/>
              <a:t>should </a:t>
            </a:r>
            <a:r>
              <a:rPr lang="en-US" dirty="0"/>
              <a:t>facilitate systematic evolution over time</a:t>
            </a:r>
          </a:p>
          <a:p>
            <a:pPr lvl="1"/>
            <a:r>
              <a:rPr lang="en-US" dirty="0"/>
              <a:t>Ex: Describe first best allrounder as the student with highest CGPA and awards in sports and then describe how to calculate CGPA</a:t>
            </a:r>
          </a:p>
          <a:p>
            <a:r>
              <a:rPr lang="en-US" b="1" dirty="0">
                <a:solidFill>
                  <a:srgbClr val="FF0000"/>
                </a:solidFill>
              </a:rPr>
              <a:t>Wishful thinking</a:t>
            </a:r>
          </a:p>
          <a:p>
            <a:pPr lvl="1"/>
            <a:r>
              <a:rPr lang="en-US" b="1" dirty="0"/>
              <a:t>Describe something which is difficult to implement</a:t>
            </a:r>
          </a:p>
          <a:p>
            <a:r>
              <a:rPr lang="en-US" b="1" dirty="0">
                <a:solidFill>
                  <a:srgbClr val="FF0000"/>
                </a:solidFill>
              </a:rPr>
              <a:t>Noise</a:t>
            </a:r>
          </a:p>
          <a:p>
            <a:pPr lvl="1"/>
            <a:r>
              <a:rPr lang="en-US" b="1" dirty="0"/>
              <a:t>Describe something not directly relevant to s/w development</a:t>
            </a:r>
          </a:p>
        </p:txBody>
      </p:sp>
    </p:spTree>
    <p:extLst>
      <p:ext uri="{BB962C8B-B14F-4D97-AF65-F5344CB8AC3E}">
        <p14:creationId xmlns:p14="http://schemas.microsoft.com/office/powerpoint/2010/main" val="330601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/>
              <a:t>SRS document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447800"/>
            <a:ext cx="9410700" cy="5029200"/>
          </a:xfrm>
        </p:spPr>
        <p:txBody>
          <a:bodyPr>
            <a:normAutofit/>
          </a:bodyPr>
          <a:lstStyle/>
          <a:p>
            <a:pPr algn="just"/>
            <a:r>
              <a:rPr lang="en-US" sz="4400" b="1" dirty="0" smtClean="0"/>
              <a:t>Important parts</a:t>
            </a:r>
            <a:r>
              <a:rPr lang="en-US" sz="4400" dirty="0" smtClean="0"/>
              <a:t> of </a:t>
            </a:r>
            <a:r>
              <a:rPr lang="en-US" sz="4400" b="1" dirty="0" smtClean="0"/>
              <a:t>SRS document </a:t>
            </a:r>
            <a:r>
              <a:rPr lang="en-US" sz="4400" dirty="0" smtClean="0"/>
              <a:t>are:</a:t>
            </a:r>
          </a:p>
          <a:p>
            <a:pPr lvl="1" algn="just"/>
            <a:r>
              <a:rPr lang="en-US" sz="4000" b="1" dirty="0" smtClean="0"/>
              <a:t>Functional requirements </a:t>
            </a:r>
            <a:r>
              <a:rPr lang="en-US" sz="4000" dirty="0" smtClean="0"/>
              <a:t>of the system</a:t>
            </a:r>
          </a:p>
          <a:p>
            <a:pPr lvl="1" algn="just"/>
            <a:r>
              <a:rPr lang="en-US" sz="4000" b="1" dirty="0" smtClean="0"/>
              <a:t>Non-functional requirements </a:t>
            </a:r>
            <a:r>
              <a:rPr lang="en-US" sz="4000" dirty="0" smtClean="0"/>
              <a:t>of the system</a:t>
            </a:r>
          </a:p>
          <a:p>
            <a:pPr lvl="1" algn="just"/>
            <a:r>
              <a:rPr lang="en-US" sz="4000" b="1" dirty="0" smtClean="0"/>
              <a:t>Goals</a:t>
            </a:r>
            <a:r>
              <a:rPr lang="en-US" sz="4000" dirty="0" smtClean="0"/>
              <a:t> of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700</Words>
  <Application>Microsoft Office PowerPoint</Application>
  <PresentationFormat>A4 Paper (210x297 mm)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Requirements Analysis and Specification</vt:lpstr>
      <vt:lpstr>Requirements Analysis and Specification</vt:lpstr>
      <vt:lpstr>Requirements Analysis and Specification contd…</vt:lpstr>
      <vt:lpstr>Requirements Analysis and Specification contd…</vt:lpstr>
      <vt:lpstr>Requirements Analysis and Specification contd…</vt:lpstr>
      <vt:lpstr>SRS Document</vt:lpstr>
      <vt:lpstr>Characteristics of a Good SRS Document</vt:lpstr>
      <vt:lpstr>Characteristics of a Bad SRS Document</vt:lpstr>
      <vt:lpstr>SRS document</vt:lpstr>
      <vt:lpstr>SRS document</vt:lpstr>
      <vt:lpstr>SRS document</vt:lpstr>
      <vt:lpstr>Non-Functional Requirement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Software Engineering</dc:title>
  <dc:creator>anshu acaount</dc:creator>
  <cp:lastModifiedBy>kharanshu.satapathy@gmail.com</cp:lastModifiedBy>
  <cp:revision>90</cp:revision>
  <dcterms:created xsi:type="dcterms:W3CDTF">2006-08-16T00:00:00Z</dcterms:created>
  <dcterms:modified xsi:type="dcterms:W3CDTF">2021-06-20T15:56:13Z</dcterms:modified>
</cp:coreProperties>
</file>