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8" r:id="rId8"/>
    <p:sldId id="262" r:id="rId9"/>
    <p:sldId id="264" r:id="rId10"/>
    <p:sldId id="265" r:id="rId11"/>
    <p:sldId id="266" r:id="rId12"/>
    <p:sldId id="267" r:id="rId13"/>
    <p:sldId id="269" r:id="rId14"/>
    <p:sldId id="270" r:id="rId15"/>
    <p:sldId id="272" r:id="rId16"/>
    <p:sldId id="271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842" autoAdjust="0"/>
  </p:normalViewPr>
  <p:slideViewPr>
    <p:cSldViewPr snapToGrid="0">
      <p:cViewPr varScale="1">
        <p:scale>
          <a:sx n="63" d="100"/>
          <a:sy n="63" d="100"/>
        </p:scale>
        <p:origin x="8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A9DCD5C9-498A-41C1-B686-E97E4429A98F}" type="datetimeFigureOut">
              <a:rPr lang="en-IN" smtClean="0"/>
              <a:t>03-09-2020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68D09665-A32A-458B-8C66-1EA8B185947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758705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CD5C9-498A-41C1-B686-E97E4429A98F}" type="datetimeFigureOut">
              <a:rPr lang="en-IN" smtClean="0"/>
              <a:t>03-09-2020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09665-A32A-458B-8C66-1EA8B185947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05918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CD5C9-498A-41C1-B686-E97E4429A98F}" type="datetimeFigureOut">
              <a:rPr lang="en-IN" smtClean="0"/>
              <a:t>03-09-2020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09665-A32A-458B-8C66-1EA8B185947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047154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CD5C9-498A-41C1-B686-E97E4429A98F}" type="datetimeFigureOut">
              <a:rPr lang="en-IN" smtClean="0"/>
              <a:t>03-09-2020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09665-A32A-458B-8C66-1EA8B185947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88528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CD5C9-498A-41C1-B686-E97E4429A98F}" type="datetimeFigureOut">
              <a:rPr lang="en-IN" smtClean="0"/>
              <a:t>03-09-2020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09665-A32A-458B-8C66-1EA8B185947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391208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CD5C9-498A-41C1-B686-E97E4429A98F}" type="datetimeFigureOut">
              <a:rPr lang="en-IN" smtClean="0"/>
              <a:t>03-09-2020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09665-A32A-458B-8C66-1EA8B185947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55599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CD5C9-498A-41C1-B686-E97E4429A98F}" type="datetimeFigureOut">
              <a:rPr lang="en-IN" smtClean="0"/>
              <a:t>03-09-2020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09665-A32A-458B-8C66-1EA8B185947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119860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CD5C9-498A-41C1-B686-E97E4429A98F}" type="datetimeFigureOut">
              <a:rPr lang="en-IN" smtClean="0"/>
              <a:t>03-09-2020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09665-A32A-458B-8C66-1EA8B1859476}" type="slidenum">
              <a:rPr lang="en-IN" smtClean="0"/>
              <a:t>‹#›</a:t>
            </a:fld>
            <a:endParaRPr lang="en-IN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6258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CD5C9-498A-41C1-B686-E97E4429A98F}" type="datetimeFigureOut">
              <a:rPr lang="en-IN" smtClean="0"/>
              <a:t>03-09-2020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09665-A32A-458B-8C66-1EA8B185947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98603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CD5C9-498A-41C1-B686-E97E4429A98F}" type="datetimeFigureOut">
              <a:rPr lang="en-IN" smtClean="0"/>
              <a:t>03-09-2020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09665-A32A-458B-8C66-1EA8B185947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59238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CD5C9-498A-41C1-B686-E97E4429A98F}" type="datetimeFigureOut">
              <a:rPr lang="en-IN" smtClean="0"/>
              <a:t>03-09-2020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09665-A32A-458B-8C66-1EA8B185947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4319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CD5C9-498A-41C1-B686-E97E4429A98F}" type="datetimeFigureOut">
              <a:rPr lang="en-IN" smtClean="0"/>
              <a:t>03-09-2020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09665-A32A-458B-8C66-1EA8B185947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27756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CD5C9-498A-41C1-B686-E97E4429A98F}" type="datetimeFigureOut">
              <a:rPr lang="en-IN" smtClean="0"/>
              <a:t>03-09-2020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09665-A32A-458B-8C66-1EA8B185947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71995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CD5C9-498A-41C1-B686-E97E4429A98F}" type="datetimeFigureOut">
              <a:rPr lang="en-IN" smtClean="0"/>
              <a:t>03-09-2020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09665-A32A-458B-8C66-1EA8B185947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0570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CD5C9-498A-41C1-B686-E97E4429A98F}" type="datetimeFigureOut">
              <a:rPr lang="en-IN" smtClean="0"/>
              <a:t>03-09-2020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09665-A32A-458B-8C66-1EA8B185947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86315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CD5C9-498A-41C1-B686-E97E4429A98F}" type="datetimeFigureOut">
              <a:rPr lang="en-IN" smtClean="0"/>
              <a:t>03-09-2020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09665-A32A-458B-8C66-1EA8B185947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06417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CD5C9-498A-41C1-B686-E97E4429A98F}" type="datetimeFigureOut">
              <a:rPr lang="en-IN" smtClean="0"/>
              <a:t>03-09-2020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09665-A32A-458B-8C66-1EA8B185947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2077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9DCD5C9-498A-41C1-B686-E97E4429A98F}" type="datetimeFigureOut">
              <a:rPr lang="en-IN" smtClean="0"/>
              <a:t>03-09-2020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8D09665-A32A-458B-8C66-1EA8B185947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952045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1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image" Target="../media/image20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image" Target="../media/image21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image" Target="../media/image2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.png"/><Relationship Id="rId4" Type="http://schemas.openxmlformats.org/officeDocument/2006/relationships/image" Target="../media/image23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4.png"/><Relationship Id="rId4" Type="http://schemas.openxmlformats.org/officeDocument/2006/relationships/image" Target="../media/image24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4.png"/><Relationship Id="rId4" Type="http://schemas.openxmlformats.org/officeDocument/2006/relationships/image" Target="../media/image2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4.png"/><Relationship Id="rId4" Type="http://schemas.openxmlformats.org/officeDocument/2006/relationships/image" Target="../media/image26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4.png"/><Relationship Id="rId4" Type="http://schemas.openxmlformats.org/officeDocument/2006/relationships/image" Target="../media/image27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4.png"/><Relationship Id="rId4" Type="http://schemas.openxmlformats.org/officeDocument/2006/relationships/image" Target="../media/image28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4.png"/><Relationship Id="rId4" Type="http://schemas.openxmlformats.org/officeDocument/2006/relationships/image" Target="../media/image2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7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B0C74-968E-4954-B0DE-2B36708788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8724" y="1076325"/>
            <a:ext cx="10001251" cy="3429000"/>
          </a:xfrm>
        </p:spPr>
        <p:txBody>
          <a:bodyPr>
            <a:noAutofit/>
          </a:bodyPr>
          <a:lstStyle/>
          <a:p>
            <a:pPr algn="ctr"/>
            <a:r>
              <a:rPr lang="en-IN" sz="7200" b="1" dirty="0">
                <a:solidFill>
                  <a:srgbClr val="FFFF00"/>
                </a:solidFill>
              </a:rPr>
              <a:t>MODERN CONCEPT </a:t>
            </a:r>
            <a:br>
              <a:rPr lang="en-IN" sz="7200" b="1" dirty="0">
                <a:solidFill>
                  <a:srgbClr val="FFFF00"/>
                </a:solidFill>
              </a:rPr>
            </a:br>
            <a:r>
              <a:rPr lang="en-IN" sz="7200" b="1" dirty="0">
                <a:solidFill>
                  <a:srgbClr val="FFFF00"/>
                </a:solidFill>
              </a:rPr>
              <a:t>OF </a:t>
            </a:r>
            <a:br>
              <a:rPr lang="en-IN" sz="7200" b="1" dirty="0">
                <a:solidFill>
                  <a:srgbClr val="FFFF00"/>
                </a:solidFill>
              </a:rPr>
            </a:br>
            <a:r>
              <a:rPr lang="en-IN" sz="7200" b="1" dirty="0">
                <a:solidFill>
                  <a:srgbClr val="FFFF00"/>
                </a:solidFill>
              </a:rPr>
              <a:t>MANAGEMENT</a:t>
            </a: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D352821-9395-46FF-864B-FBD87F2314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183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701"/>
    </mc:Choice>
    <mc:Fallback>
      <p:transition spd="slow" advTm="18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0B30B-A28B-4A34-BFB5-32488464D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D2974F0-62D5-420C-B860-8D067DB31A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51624" cy="6857999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AC43F2-BB71-4388-BEA5-1130FC2DEA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624" y="0"/>
            <a:ext cx="5540376" cy="68579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8DC85F7-0468-4E1C-9519-BF2EAB488717}"/>
              </a:ext>
            </a:extLst>
          </p:cNvPr>
          <p:cNvSpPr txBox="1"/>
          <p:nvPr/>
        </p:nvSpPr>
        <p:spPr>
          <a:xfrm>
            <a:off x="1000124" y="539115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>
                <a:effectLst/>
                <a:latin typeface="Arial" panose="020B0604020202020204" pitchFamily="34" charset="0"/>
              </a:rPr>
              <a:t>Henry L. Gantt (1861-1919),</a:t>
            </a:r>
            <a:endParaRPr lang="en-IN" sz="24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2E2180-40B8-4390-A0B3-A2B43292043B}"/>
              </a:ext>
            </a:extLst>
          </p:cNvPr>
          <p:cNvSpPr txBox="1"/>
          <p:nvPr/>
        </p:nvSpPr>
        <p:spPr>
          <a:xfrm>
            <a:off x="6848475" y="5391151"/>
            <a:ext cx="4543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>
                <a:effectLst/>
                <a:latin typeface="Arial" panose="020B0604020202020204" pitchFamily="34" charset="0"/>
              </a:rPr>
              <a:t>Frank Gilbreth (1868-1924), </a:t>
            </a:r>
            <a:endParaRPr lang="en-IN" sz="2400" b="1" dirty="0"/>
          </a:p>
        </p:txBody>
      </p:sp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536C6EF-2777-4C77-BD35-3A7E7F0D2A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74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7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E56D7-320B-4965-AED3-AA96D6E40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D017830-DB68-4CBE-82E2-D5021B600B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93"/>
            <a:ext cx="6419850" cy="671183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A250D3-4F01-4196-9B78-3F1AE1A446C5}"/>
              </a:ext>
            </a:extLst>
          </p:cNvPr>
          <p:cNvSpPr txBox="1"/>
          <p:nvPr/>
        </p:nvSpPr>
        <p:spPr>
          <a:xfrm>
            <a:off x="1095374" y="86380"/>
            <a:ext cx="5124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b="1" dirty="0">
                <a:effectLst/>
                <a:latin typeface="Arial" panose="020B0604020202020204" pitchFamily="34" charset="0"/>
              </a:rPr>
              <a:t>Henry Fayol (1841-1925)</a:t>
            </a:r>
            <a:endParaRPr lang="en-IN" sz="28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3929B2-927B-480F-9EC5-05148B6B40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9850" y="79493"/>
            <a:ext cx="5772150" cy="67118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0E7E19-C873-44DB-819E-49370F842667}"/>
              </a:ext>
            </a:extLst>
          </p:cNvPr>
          <p:cNvSpPr txBox="1"/>
          <p:nvPr/>
        </p:nvSpPr>
        <p:spPr>
          <a:xfrm>
            <a:off x="9940926" y="86380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b="1" dirty="0">
                <a:effectLst/>
                <a:latin typeface="Arial" panose="020B0604020202020204" pitchFamily="34" charset="0"/>
              </a:rPr>
              <a:t>Elton Mayo </a:t>
            </a:r>
            <a:endParaRPr lang="en-IN" sz="2800" b="1" dirty="0"/>
          </a:p>
        </p:txBody>
      </p:sp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2B8C792-C35D-4773-921F-28B9F3EB7F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13425" y="244263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04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1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9F43B-EDAA-4580-833E-D04A992C3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C14228D-32C2-4905-8717-7CCD7595B2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69"/>
          <a:stretch/>
        </p:blipFill>
        <p:spPr>
          <a:xfrm>
            <a:off x="2133600" y="609600"/>
            <a:ext cx="6943725" cy="4552950"/>
          </a:xfrm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7DF514C-5FAD-4A9C-BD6F-1603EB0943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02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9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BEC57-9702-4F8E-A2C8-3076B0842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" y="85725"/>
            <a:ext cx="11982449" cy="661987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 dirty="0">
                <a:effectLst/>
                <a:latin typeface="Arial" panose="020B0604020202020204" pitchFamily="34" charset="0"/>
              </a:rPr>
              <a:t>R. C. Appleby's definition of management. </a:t>
            </a:r>
          </a:p>
          <a:p>
            <a:pPr marL="0" indent="0">
              <a:buNone/>
            </a:pPr>
            <a:r>
              <a:rPr lang="en-US" sz="3200" b="1" i="1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Management may be considered as a "process whereby a suitable environment is created for effort to be organized to accomplish desired goals". It is, therefore, a social process "entailing responsibility for the effective and economical planning and regulation of the operations of an enterprise, in fulfillment of a given purpose or task".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342572F-10A4-45D0-85C2-57E22647D1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98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89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A2EA5-B3CF-4A7A-A15A-B0D1959D6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4464728-59A0-4240-B7A7-5F4E244094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53" b="13909"/>
          <a:stretch/>
        </p:blipFill>
        <p:spPr>
          <a:xfrm>
            <a:off x="85725" y="66675"/>
            <a:ext cx="12020550" cy="6696076"/>
          </a:xfr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C7EEA82-EC01-4CE5-90E5-EB5EE35363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88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4F021-60C7-4C93-9F2B-D3371F5D3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8B33A21-8643-4856-907F-9D11657579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FA13F8D-DE89-491D-8B0B-950407BBDD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20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446E5-6AE3-45BD-AF68-8F018C4A3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22AF079-9F62-4B6D-BDAD-D63C088C08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ln>
            <a:solidFill>
              <a:schemeClr val="bg2"/>
            </a:solidFill>
          </a:ln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EE4B3FC-0994-434F-A561-D9DEEE2F7E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842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3CC1C-50A1-4797-8944-B24FAA10E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CCDB00-51D4-46A8-B9A5-31A6E1AD71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BF50B4B-B9B1-4DA1-91C9-A0651FEB81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34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3F8D9-5ACC-4675-98FB-A4ACADD7D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0C07CEF-AD88-464E-8B3A-C27C5EF53C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E305DF5-6927-48A2-9AD7-695C6F7935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43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79389-403F-4A5F-A673-36E692023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DB69D79-A051-44D7-8140-1C2557582F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E9F5125-FD9D-4D60-8C78-8422797D02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49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21F7C-A0BC-472A-B1AC-B4F34A534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46D6E6D-9B9D-485F-8FD8-B150D1038F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11" y="247649"/>
            <a:ext cx="5796300" cy="4695825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9BD4D8-4022-4396-B7E5-8D3666E8ED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7648"/>
            <a:ext cx="5753100" cy="4658787"/>
          </a:xfrm>
          <a:prstGeom prst="rect">
            <a:avLst/>
          </a:prstGeom>
        </p:spPr>
      </p:pic>
      <p:sp>
        <p:nvSpPr>
          <p:cNvPr id="14" name="Arrow: Striped Right 13">
            <a:extLst>
              <a:ext uri="{FF2B5EF4-FFF2-40B4-BE49-F238E27FC236}">
                <a16:creationId xmlns:a16="http://schemas.microsoft.com/office/drawing/2014/main" id="{13D7795D-8EB7-4316-9D11-738D313EEC96}"/>
              </a:ext>
            </a:extLst>
          </p:cNvPr>
          <p:cNvSpPr/>
          <p:nvPr/>
        </p:nvSpPr>
        <p:spPr>
          <a:xfrm rot="10800000" flipH="1">
            <a:off x="3824287" y="4906435"/>
            <a:ext cx="4543425" cy="1341965"/>
          </a:xfrm>
          <a:prstGeom prst="strip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8AEEEA-2438-4750-9259-6A36CF04DB84}"/>
              </a:ext>
            </a:extLst>
          </p:cNvPr>
          <p:cNvSpPr txBox="1"/>
          <p:nvPr/>
        </p:nvSpPr>
        <p:spPr>
          <a:xfrm>
            <a:off x="1438275" y="5219700"/>
            <a:ext cx="2419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400" b="1" dirty="0">
                <a:solidFill>
                  <a:srgbClr val="FFFF00"/>
                </a:solidFill>
              </a:rPr>
              <a:t>ANCIENT</a:t>
            </a:r>
            <a:endParaRPr lang="en-IN" b="1" dirty="0">
              <a:solidFill>
                <a:srgbClr val="FFFF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72C8F9-6EC9-4AB9-944C-9C0163000CE7}"/>
              </a:ext>
            </a:extLst>
          </p:cNvPr>
          <p:cNvSpPr txBox="1"/>
          <p:nvPr/>
        </p:nvSpPr>
        <p:spPr>
          <a:xfrm>
            <a:off x="8572498" y="5219700"/>
            <a:ext cx="2181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b="1" dirty="0">
                <a:solidFill>
                  <a:srgbClr val="FFFF00"/>
                </a:solidFill>
              </a:rPr>
              <a:t>MODERN</a:t>
            </a:r>
          </a:p>
        </p:txBody>
      </p:sp>
      <p:pic>
        <p:nvPicPr>
          <p:cNvPr id="1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C73B808-111E-4B97-81BA-CFBB290254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531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906"/>
    </mc:Choice>
    <mc:Fallback>
      <p:transition spd="slow" advTm="33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1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1F943-DE8A-448F-B605-01A869E61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C0B0A4A-4313-41C2-A4E7-EA0F5882BB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2" y="-220662"/>
            <a:ext cx="12123508" cy="6897687"/>
          </a:xfr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2CF5D87-87D4-4973-BEDB-187453B6E9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25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29D98-8BD7-4954-AA4B-EBF7AAEA1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399FE09-E495-451B-9F5A-D1223068DE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12192000" cy="6819900"/>
          </a:xfr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2471C2B-E194-49D6-B96B-558D7FDD4A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698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304AC-9758-424D-8314-FC8DC13C1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4607A62E-949F-41D3-924C-9C8FF3981B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811" y="1051718"/>
            <a:ext cx="9206157" cy="4625182"/>
          </a:xfrm>
        </p:spPr>
      </p:pic>
      <p:pic>
        <p:nvPicPr>
          <p:cNvPr id="1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F949466-8E26-421D-85E9-D339200CB9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70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58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914BB-5005-408C-9E37-B1DF0BF06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780510-238C-42FC-A47A-575602D1A0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6" y="84138"/>
            <a:ext cx="12092193" cy="6773862"/>
          </a:xfr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B8C045B-19B7-4EB2-AF16-C9B1F09507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82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2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01C9D-8FE7-4ECD-A320-E68558F97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A5D4BF4-DCA8-4982-8D79-90604D9FD2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485775"/>
            <a:ext cx="5953125" cy="42672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08FEA4-1353-4217-BE73-E8B05F7F78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0" y="485775"/>
            <a:ext cx="4762500" cy="4306359"/>
          </a:xfrm>
          <a:prstGeom prst="rect">
            <a:avLst/>
          </a:prstGeom>
        </p:spPr>
      </p:pic>
      <p:sp>
        <p:nvSpPr>
          <p:cNvPr id="8" name="Arrow: Striped Right 7">
            <a:extLst>
              <a:ext uri="{FF2B5EF4-FFF2-40B4-BE49-F238E27FC236}">
                <a16:creationId xmlns:a16="http://schemas.microsoft.com/office/drawing/2014/main" id="{6F3F0FEC-C00E-4529-9149-BF6DE1FF69CB}"/>
              </a:ext>
            </a:extLst>
          </p:cNvPr>
          <p:cNvSpPr/>
          <p:nvPr/>
        </p:nvSpPr>
        <p:spPr>
          <a:xfrm>
            <a:off x="4772025" y="5114925"/>
            <a:ext cx="3314700" cy="781050"/>
          </a:xfrm>
          <a:prstGeom prst="strip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4AE8F4-1D8E-4319-AEB1-39A962D7E53C}"/>
              </a:ext>
            </a:extLst>
          </p:cNvPr>
          <p:cNvSpPr txBox="1"/>
          <p:nvPr/>
        </p:nvSpPr>
        <p:spPr>
          <a:xfrm>
            <a:off x="2009775" y="5267325"/>
            <a:ext cx="2400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400" b="1" dirty="0">
                <a:solidFill>
                  <a:srgbClr val="FFFF00"/>
                </a:solidFill>
              </a:rPr>
              <a:t>PAST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D8D908-D154-49E3-ABF9-C1E1E7105BF9}"/>
              </a:ext>
            </a:extLst>
          </p:cNvPr>
          <p:cNvSpPr txBox="1"/>
          <p:nvPr/>
        </p:nvSpPr>
        <p:spPr>
          <a:xfrm>
            <a:off x="8982074" y="5147671"/>
            <a:ext cx="2219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b="1" dirty="0">
                <a:solidFill>
                  <a:srgbClr val="FFFF00"/>
                </a:solidFill>
              </a:rPr>
              <a:t>PRESENT</a:t>
            </a:r>
          </a:p>
        </p:txBody>
      </p:sp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8D366E3-CE23-4AA7-8E9E-A7DC72C9D1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326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595"/>
    </mc:Choice>
    <mc:Fallback>
      <p:transition spd="slow" advTm="27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5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6DDCC3-C6BB-4331-87CF-1CD1230A8E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1" y="0"/>
            <a:ext cx="12134228" cy="6857999"/>
          </a:xfrm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331ED17-5EA9-4647-BCAF-FD24164CAE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348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777"/>
    </mc:Choice>
    <mc:Fallback>
      <p:transition spd="slow" advTm="29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4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7A73E-0556-4BA2-B1D0-5877A85B0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7B98EB-716E-4F07-B4EF-A0B82C3A91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" y="0"/>
            <a:ext cx="12141200" cy="6858000"/>
          </a:xfr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1A41B19-A304-467E-86EB-3419E724B5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425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345"/>
    </mc:Choice>
    <mc:Fallback>
      <p:transition spd="slow" advTm="19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81B03-18D2-493A-8E7B-3CD9CF221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E596F7-9699-4540-BE0B-CB3250A4C7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1" y="0"/>
            <a:ext cx="12143838" cy="6857999"/>
          </a:xfr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8B22AFD-908F-4F54-B9B4-82451E0543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088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510"/>
    </mc:Choice>
    <mc:Fallback>
      <p:transition spd="slow" advTm="82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5AC6F-8E1C-429B-9846-03F362511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2CD4C8-48A5-4799-ACB2-864D21BCCB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817C86-8C76-42A0-A23B-FF58B48F78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43D6968-D010-49DA-B97A-86E6E1127E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27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D566F-70F9-4265-A415-3365AF85E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1"/>
            <a:ext cx="10020299" cy="1143000"/>
          </a:xfrm>
        </p:spPr>
        <p:txBody>
          <a:bodyPr>
            <a:normAutofit/>
          </a:bodyPr>
          <a:lstStyle/>
          <a:p>
            <a:pPr algn="ctr"/>
            <a:endParaRPr lang="en-IN" sz="4800" b="1" dirty="0">
              <a:solidFill>
                <a:srgbClr val="FFC00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BB07EE-5BED-4B62-B23B-05EC36433C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7" y="0"/>
            <a:ext cx="12119263" cy="6858000"/>
          </a:xfr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65FFD91-297A-413A-B220-37EC18F5A7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69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C7D0B-1A0A-44CD-B1F0-0B6F64FF7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51E7B02-D640-4875-A93D-5775206C33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838826" cy="675322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BF4A24-E150-433F-9133-0F4E4A2C40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826" y="0"/>
            <a:ext cx="6353174" cy="6857999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13E3455-7BA2-4AA6-A723-ADFDF316AA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40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2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887</TotalTime>
  <Words>97</Words>
  <Application>Microsoft Office PowerPoint</Application>
  <PresentationFormat>Widescreen</PresentationFormat>
  <Paragraphs>11</Paragraphs>
  <Slides>23</Slides>
  <Notes>0</Notes>
  <HiddenSlides>0</HiddenSlides>
  <MMClips>23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Tw Cen MT</vt:lpstr>
      <vt:lpstr>Celestial</vt:lpstr>
      <vt:lpstr>MODERN CONCEPT  OF  MANAGEMENT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MODERN CONCEPT  OF  MANAGEMENT</dc:title>
  <dc:creator>sradhanjali pradhan</dc:creator>
  <cp:lastModifiedBy>sradhanjali pradhan</cp:lastModifiedBy>
  <cp:revision>33</cp:revision>
  <dcterms:created xsi:type="dcterms:W3CDTF">2020-09-02T19:44:05Z</dcterms:created>
  <dcterms:modified xsi:type="dcterms:W3CDTF">2020-09-03T10:31:21Z</dcterms:modified>
</cp:coreProperties>
</file>