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1" r:id="rId8"/>
    <p:sldId id="262" r:id="rId9"/>
    <p:sldId id="263" r:id="rId10"/>
    <p:sldId id="264"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FF8CF-6DF5-46CC-BB03-422474461C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DE1A96-6F91-4F18-B797-7A50F63B1F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C8CAF0-4921-4A53-91EB-9549A9257EAB}"/>
              </a:ext>
            </a:extLst>
          </p:cNvPr>
          <p:cNvSpPr>
            <a:spLocks noGrp="1"/>
          </p:cNvSpPr>
          <p:nvPr>
            <p:ph type="dt" sz="half" idx="10"/>
          </p:nvPr>
        </p:nvSpPr>
        <p:spPr/>
        <p:txBody>
          <a:bodyPr/>
          <a:lstStyle/>
          <a:p>
            <a:fld id="{1B56C0A5-084D-4633-B4EE-A9F446871725}" type="datetimeFigureOut">
              <a:rPr lang="en-US" smtClean="0"/>
              <a:t>6/10/2021</a:t>
            </a:fld>
            <a:endParaRPr lang="en-US"/>
          </a:p>
        </p:txBody>
      </p:sp>
      <p:sp>
        <p:nvSpPr>
          <p:cNvPr id="5" name="Footer Placeholder 4">
            <a:extLst>
              <a:ext uri="{FF2B5EF4-FFF2-40B4-BE49-F238E27FC236}">
                <a16:creationId xmlns:a16="http://schemas.microsoft.com/office/drawing/2014/main" id="{8A2AFA41-F112-4B07-99B9-880EB816DE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83DCC0-26D4-4BB4-8E39-A3AB3A870A41}"/>
              </a:ext>
            </a:extLst>
          </p:cNvPr>
          <p:cNvSpPr>
            <a:spLocks noGrp="1"/>
          </p:cNvSpPr>
          <p:nvPr>
            <p:ph type="sldNum" sz="quarter" idx="12"/>
          </p:nvPr>
        </p:nvSpPr>
        <p:spPr/>
        <p:txBody>
          <a:bodyPr/>
          <a:lstStyle/>
          <a:p>
            <a:fld id="{1CB2BCF1-827F-4EDE-9C61-6D0CB97004E8}" type="slidenum">
              <a:rPr lang="en-US" smtClean="0"/>
              <a:t>‹#›</a:t>
            </a:fld>
            <a:endParaRPr lang="en-US"/>
          </a:p>
        </p:txBody>
      </p:sp>
    </p:spTree>
    <p:extLst>
      <p:ext uri="{BB962C8B-B14F-4D97-AF65-F5344CB8AC3E}">
        <p14:creationId xmlns:p14="http://schemas.microsoft.com/office/powerpoint/2010/main" val="2005480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AC08A-480E-4ABE-960E-A04938F86A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25988A3-BB70-42DC-BA3A-E067FA25C8A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6087EB-7A57-4B44-B621-279727A5ACD4}"/>
              </a:ext>
            </a:extLst>
          </p:cNvPr>
          <p:cNvSpPr>
            <a:spLocks noGrp="1"/>
          </p:cNvSpPr>
          <p:nvPr>
            <p:ph type="dt" sz="half" idx="10"/>
          </p:nvPr>
        </p:nvSpPr>
        <p:spPr/>
        <p:txBody>
          <a:bodyPr/>
          <a:lstStyle/>
          <a:p>
            <a:fld id="{1B56C0A5-084D-4633-B4EE-A9F446871725}" type="datetimeFigureOut">
              <a:rPr lang="en-US" smtClean="0"/>
              <a:t>6/10/2021</a:t>
            </a:fld>
            <a:endParaRPr lang="en-US"/>
          </a:p>
        </p:txBody>
      </p:sp>
      <p:sp>
        <p:nvSpPr>
          <p:cNvPr id="5" name="Footer Placeholder 4">
            <a:extLst>
              <a:ext uri="{FF2B5EF4-FFF2-40B4-BE49-F238E27FC236}">
                <a16:creationId xmlns:a16="http://schemas.microsoft.com/office/drawing/2014/main" id="{CAD378E7-4CDB-4B61-8368-8435B776DD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54D3D4-543B-4F5E-A2C3-6F53983F9EDF}"/>
              </a:ext>
            </a:extLst>
          </p:cNvPr>
          <p:cNvSpPr>
            <a:spLocks noGrp="1"/>
          </p:cNvSpPr>
          <p:nvPr>
            <p:ph type="sldNum" sz="quarter" idx="12"/>
          </p:nvPr>
        </p:nvSpPr>
        <p:spPr/>
        <p:txBody>
          <a:bodyPr/>
          <a:lstStyle/>
          <a:p>
            <a:fld id="{1CB2BCF1-827F-4EDE-9C61-6D0CB97004E8}" type="slidenum">
              <a:rPr lang="en-US" smtClean="0"/>
              <a:t>‹#›</a:t>
            </a:fld>
            <a:endParaRPr lang="en-US"/>
          </a:p>
        </p:txBody>
      </p:sp>
    </p:spTree>
    <p:extLst>
      <p:ext uri="{BB962C8B-B14F-4D97-AF65-F5344CB8AC3E}">
        <p14:creationId xmlns:p14="http://schemas.microsoft.com/office/powerpoint/2010/main" val="1143128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48AB1A-5927-4C85-A382-6C2D9D7810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A1611B-218D-403B-8ED4-F82F568373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E99AD4-3B64-463B-9CCE-F0C566152AAE}"/>
              </a:ext>
            </a:extLst>
          </p:cNvPr>
          <p:cNvSpPr>
            <a:spLocks noGrp="1"/>
          </p:cNvSpPr>
          <p:nvPr>
            <p:ph type="dt" sz="half" idx="10"/>
          </p:nvPr>
        </p:nvSpPr>
        <p:spPr/>
        <p:txBody>
          <a:bodyPr/>
          <a:lstStyle/>
          <a:p>
            <a:fld id="{1B56C0A5-084D-4633-B4EE-A9F446871725}" type="datetimeFigureOut">
              <a:rPr lang="en-US" smtClean="0"/>
              <a:t>6/10/2021</a:t>
            </a:fld>
            <a:endParaRPr lang="en-US"/>
          </a:p>
        </p:txBody>
      </p:sp>
      <p:sp>
        <p:nvSpPr>
          <p:cNvPr id="5" name="Footer Placeholder 4">
            <a:extLst>
              <a:ext uri="{FF2B5EF4-FFF2-40B4-BE49-F238E27FC236}">
                <a16:creationId xmlns:a16="http://schemas.microsoft.com/office/drawing/2014/main" id="{66748D15-E24C-4E38-A41C-80F6848C17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5D0286-051A-4FF6-A3C4-68F61D092563}"/>
              </a:ext>
            </a:extLst>
          </p:cNvPr>
          <p:cNvSpPr>
            <a:spLocks noGrp="1"/>
          </p:cNvSpPr>
          <p:nvPr>
            <p:ph type="sldNum" sz="quarter" idx="12"/>
          </p:nvPr>
        </p:nvSpPr>
        <p:spPr/>
        <p:txBody>
          <a:bodyPr/>
          <a:lstStyle/>
          <a:p>
            <a:fld id="{1CB2BCF1-827F-4EDE-9C61-6D0CB97004E8}" type="slidenum">
              <a:rPr lang="en-US" smtClean="0"/>
              <a:t>‹#›</a:t>
            </a:fld>
            <a:endParaRPr lang="en-US"/>
          </a:p>
        </p:txBody>
      </p:sp>
    </p:spTree>
    <p:extLst>
      <p:ext uri="{BB962C8B-B14F-4D97-AF65-F5344CB8AC3E}">
        <p14:creationId xmlns:p14="http://schemas.microsoft.com/office/powerpoint/2010/main" val="2937863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7F1C1-8D9D-406C-98EC-4BA7B02DD7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1EA580-1E27-4901-8556-06C934587D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04AEC2-448B-4352-B6A2-C4F0A0A9615A}"/>
              </a:ext>
            </a:extLst>
          </p:cNvPr>
          <p:cNvSpPr>
            <a:spLocks noGrp="1"/>
          </p:cNvSpPr>
          <p:nvPr>
            <p:ph type="dt" sz="half" idx="10"/>
          </p:nvPr>
        </p:nvSpPr>
        <p:spPr/>
        <p:txBody>
          <a:bodyPr/>
          <a:lstStyle/>
          <a:p>
            <a:fld id="{1B56C0A5-084D-4633-B4EE-A9F446871725}" type="datetimeFigureOut">
              <a:rPr lang="en-US" smtClean="0"/>
              <a:t>6/10/2021</a:t>
            </a:fld>
            <a:endParaRPr lang="en-US"/>
          </a:p>
        </p:txBody>
      </p:sp>
      <p:sp>
        <p:nvSpPr>
          <p:cNvPr id="5" name="Footer Placeholder 4">
            <a:extLst>
              <a:ext uri="{FF2B5EF4-FFF2-40B4-BE49-F238E27FC236}">
                <a16:creationId xmlns:a16="http://schemas.microsoft.com/office/drawing/2014/main" id="{A7B348F9-4DF9-4D30-9738-65F53FDB97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A54FC1-67EA-43D1-9009-4BF019FD69AD}"/>
              </a:ext>
            </a:extLst>
          </p:cNvPr>
          <p:cNvSpPr>
            <a:spLocks noGrp="1"/>
          </p:cNvSpPr>
          <p:nvPr>
            <p:ph type="sldNum" sz="quarter" idx="12"/>
          </p:nvPr>
        </p:nvSpPr>
        <p:spPr/>
        <p:txBody>
          <a:bodyPr/>
          <a:lstStyle/>
          <a:p>
            <a:fld id="{1CB2BCF1-827F-4EDE-9C61-6D0CB97004E8}" type="slidenum">
              <a:rPr lang="en-US" smtClean="0"/>
              <a:t>‹#›</a:t>
            </a:fld>
            <a:endParaRPr lang="en-US"/>
          </a:p>
        </p:txBody>
      </p:sp>
    </p:spTree>
    <p:extLst>
      <p:ext uri="{BB962C8B-B14F-4D97-AF65-F5344CB8AC3E}">
        <p14:creationId xmlns:p14="http://schemas.microsoft.com/office/powerpoint/2010/main" val="304815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22323-9044-4362-8292-2B32452216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B888AA-2571-4154-A9D4-FE68DD12BA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3D936F-DB4E-497F-B61D-0ED5E1B03BC3}"/>
              </a:ext>
            </a:extLst>
          </p:cNvPr>
          <p:cNvSpPr>
            <a:spLocks noGrp="1"/>
          </p:cNvSpPr>
          <p:nvPr>
            <p:ph type="dt" sz="half" idx="10"/>
          </p:nvPr>
        </p:nvSpPr>
        <p:spPr/>
        <p:txBody>
          <a:bodyPr/>
          <a:lstStyle/>
          <a:p>
            <a:fld id="{1B56C0A5-084D-4633-B4EE-A9F446871725}" type="datetimeFigureOut">
              <a:rPr lang="en-US" smtClean="0"/>
              <a:t>6/10/2021</a:t>
            </a:fld>
            <a:endParaRPr lang="en-US"/>
          </a:p>
        </p:txBody>
      </p:sp>
      <p:sp>
        <p:nvSpPr>
          <p:cNvPr id="5" name="Footer Placeholder 4">
            <a:extLst>
              <a:ext uri="{FF2B5EF4-FFF2-40B4-BE49-F238E27FC236}">
                <a16:creationId xmlns:a16="http://schemas.microsoft.com/office/drawing/2014/main" id="{494250CF-125A-4926-A2CC-F00149791F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81C320-14DF-4D99-8DBE-234195188642}"/>
              </a:ext>
            </a:extLst>
          </p:cNvPr>
          <p:cNvSpPr>
            <a:spLocks noGrp="1"/>
          </p:cNvSpPr>
          <p:nvPr>
            <p:ph type="sldNum" sz="quarter" idx="12"/>
          </p:nvPr>
        </p:nvSpPr>
        <p:spPr/>
        <p:txBody>
          <a:bodyPr/>
          <a:lstStyle/>
          <a:p>
            <a:fld id="{1CB2BCF1-827F-4EDE-9C61-6D0CB97004E8}" type="slidenum">
              <a:rPr lang="en-US" smtClean="0"/>
              <a:t>‹#›</a:t>
            </a:fld>
            <a:endParaRPr lang="en-US"/>
          </a:p>
        </p:txBody>
      </p:sp>
    </p:spTree>
    <p:extLst>
      <p:ext uri="{BB962C8B-B14F-4D97-AF65-F5344CB8AC3E}">
        <p14:creationId xmlns:p14="http://schemas.microsoft.com/office/powerpoint/2010/main" val="19771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3D77E-8CA6-401E-BCAD-7BB6D8981F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E326AC-EBC9-4A51-8D25-A13716FE40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DB3D84-8170-4585-9543-0AE034724F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C17BBA-B4D1-4D3D-A04A-9CD658728A84}"/>
              </a:ext>
            </a:extLst>
          </p:cNvPr>
          <p:cNvSpPr>
            <a:spLocks noGrp="1"/>
          </p:cNvSpPr>
          <p:nvPr>
            <p:ph type="dt" sz="half" idx="10"/>
          </p:nvPr>
        </p:nvSpPr>
        <p:spPr/>
        <p:txBody>
          <a:bodyPr/>
          <a:lstStyle/>
          <a:p>
            <a:fld id="{1B56C0A5-084D-4633-B4EE-A9F446871725}" type="datetimeFigureOut">
              <a:rPr lang="en-US" smtClean="0"/>
              <a:t>6/10/2021</a:t>
            </a:fld>
            <a:endParaRPr lang="en-US"/>
          </a:p>
        </p:txBody>
      </p:sp>
      <p:sp>
        <p:nvSpPr>
          <p:cNvPr id="6" name="Footer Placeholder 5">
            <a:extLst>
              <a:ext uri="{FF2B5EF4-FFF2-40B4-BE49-F238E27FC236}">
                <a16:creationId xmlns:a16="http://schemas.microsoft.com/office/drawing/2014/main" id="{3294AF13-856A-4B63-A0C5-7EF0A45CC9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0191AE-B31A-4DB1-9572-E69CD8F446B5}"/>
              </a:ext>
            </a:extLst>
          </p:cNvPr>
          <p:cNvSpPr>
            <a:spLocks noGrp="1"/>
          </p:cNvSpPr>
          <p:nvPr>
            <p:ph type="sldNum" sz="quarter" idx="12"/>
          </p:nvPr>
        </p:nvSpPr>
        <p:spPr/>
        <p:txBody>
          <a:bodyPr/>
          <a:lstStyle/>
          <a:p>
            <a:fld id="{1CB2BCF1-827F-4EDE-9C61-6D0CB97004E8}" type="slidenum">
              <a:rPr lang="en-US" smtClean="0"/>
              <a:t>‹#›</a:t>
            </a:fld>
            <a:endParaRPr lang="en-US"/>
          </a:p>
        </p:txBody>
      </p:sp>
    </p:spTree>
    <p:extLst>
      <p:ext uri="{BB962C8B-B14F-4D97-AF65-F5344CB8AC3E}">
        <p14:creationId xmlns:p14="http://schemas.microsoft.com/office/powerpoint/2010/main" val="3604768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9783D-419C-4CCD-98B1-754D72A3BD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65E477-5D78-4358-9089-CE368A5012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A42BC5-E8DA-4354-8B08-39CE19FDD1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A72E303-DA3C-40A9-A24F-75A9C6310D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451B85-1F22-4DBE-A29A-D717B8C5F9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8C4BBB-0507-4B2D-AD22-4BB3D1E0891A}"/>
              </a:ext>
            </a:extLst>
          </p:cNvPr>
          <p:cNvSpPr>
            <a:spLocks noGrp="1"/>
          </p:cNvSpPr>
          <p:nvPr>
            <p:ph type="dt" sz="half" idx="10"/>
          </p:nvPr>
        </p:nvSpPr>
        <p:spPr/>
        <p:txBody>
          <a:bodyPr/>
          <a:lstStyle/>
          <a:p>
            <a:fld id="{1B56C0A5-084D-4633-B4EE-A9F446871725}" type="datetimeFigureOut">
              <a:rPr lang="en-US" smtClean="0"/>
              <a:t>6/10/2021</a:t>
            </a:fld>
            <a:endParaRPr lang="en-US"/>
          </a:p>
        </p:txBody>
      </p:sp>
      <p:sp>
        <p:nvSpPr>
          <p:cNvPr id="8" name="Footer Placeholder 7">
            <a:extLst>
              <a:ext uri="{FF2B5EF4-FFF2-40B4-BE49-F238E27FC236}">
                <a16:creationId xmlns:a16="http://schemas.microsoft.com/office/drawing/2014/main" id="{23E0AB82-501E-42E9-9675-C88BE9C666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59CA51-A844-4B1C-9FEF-B56ECA3D967C}"/>
              </a:ext>
            </a:extLst>
          </p:cNvPr>
          <p:cNvSpPr>
            <a:spLocks noGrp="1"/>
          </p:cNvSpPr>
          <p:nvPr>
            <p:ph type="sldNum" sz="quarter" idx="12"/>
          </p:nvPr>
        </p:nvSpPr>
        <p:spPr/>
        <p:txBody>
          <a:bodyPr/>
          <a:lstStyle/>
          <a:p>
            <a:fld id="{1CB2BCF1-827F-4EDE-9C61-6D0CB97004E8}" type="slidenum">
              <a:rPr lang="en-US" smtClean="0"/>
              <a:t>‹#›</a:t>
            </a:fld>
            <a:endParaRPr lang="en-US"/>
          </a:p>
        </p:txBody>
      </p:sp>
    </p:spTree>
    <p:extLst>
      <p:ext uri="{BB962C8B-B14F-4D97-AF65-F5344CB8AC3E}">
        <p14:creationId xmlns:p14="http://schemas.microsoft.com/office/powerpoint/2010/main" val="133126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3B8A6-8BB7-4232-A784-ADA9130609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1DBBD59-A7A2-4C4C-A9C5-B2E02FDC06BE}"/>
              </a:ext>
            </a:extLst>
          </p:cNvPr>
          <p:cNvSpPr>
            <a:spLocks noGrp="1"/>
          </p:cNvSpPr>
          <p:nvPr>
            <p:ph type="dt" sz="half" idx="10"/>
          </p:nvPr>
        </p:nvSpPr>
        <p:spPr/>
        <p:txBody>
          <a:bodyPr/>
          <a:lstStyle/>
          <a:p>
            <a:fld id="{1B56C0A5-084D-4633-B4EE-A9F446871725}" type="datetimeFigureOut">
              <a:rPr lang="en-US" smtClean="0"/>
              <a:t>6/10/2021</a:t>
            </a:fld>
            <a:endParaRPr lang="en-US"/>
          </a:p>
        </p:txBody>
      </p:sp>
      <p:sp>
        <p:nvSpPr>
          <p:cNvPr id="4" name="Footer Placeholder 3">
            <a:extLst>
              <a:ext uri="{FF2B5EF4-FFF2-40B4-BE49-F238E27FC236}">
                <a16:creationId xmlns:a16="http://schemas.microsoft.com/office/drawing/2014/main" id="{6C8969EA-C0BE-4A51-9B3C-841B85DFC3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0256DF-B7D1-4D38-9031-27280BC1D687}"/>
              </a:ext>
            </a:extLst>
          </p:cNvPr>
          <p:cNvSpPr>
            <a:spLocks noGrp="1"/>
          </p:cNvSpPr>
          <p:nvPr>
            <p:ph type="sldNum" sz="quarter" idx="12"/>
          </p:nvPr>
        </p:nvSpPr>
        <p:spPr/>
        <p:txBody>
          <a:bodyPr/>
          <a:lstStyle/>
          <a:p>
            <a:fld id="{1CB2BCF1-827F-4EDE-9C61-6D0CB97004E8}" type="slidenum">
              <a:rPr lang="en-US" smtClean="0"/>
              <a:t>‹#›</a:t>
            </a:fld>
            <a:endParaRPr lang="en-US"/>
          </a:p>
        </p:txBody>
      </p:sp>
    </p:spTree>
    <p:extLst>
      <p:ext uri="{BB962C8B-B14F-4D97-AF65-F5344CB8AC3E}">
        <p14:creationId xmlns:p14="http://schemas.microsoft.com/office/powerpoint/2010/main" val="3603368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999808-1B5C-4786-88D7-EEBE2E90E5B5}"/>
              </a:ext>
            </a:extLst>
          </p:cNvPr>
          <p:cNvSpPr>
            <a:spLocks noGrp="1"/>
          </p:cNvSpPr>
          <p:nvPr>
            <p:ph type="dt" sz="half" idx="10"/>
          </p:nvPr>
        </p:nvSpPr>
        <p:spPr/>
        <p:txBody>
          <a:bodyPr/>
          <a:lstStyle/>
          <a:p>
            <a:fld id="{1B56C0A5-084D-4633-B4EE-A9F446871725}" type="datetimeFigureOut">
              <a:rPr lang="en-US" smtClean="0"/>
              <a:t>6/10/2021</a:t>
            </a:fld>
            <a:endParaRPr lang="en-US"/>
          </a:p>
        </p:txBody>
      </p:sp>
      <p:sp>
        <p:nvSpPr>
          <p:cNvPr id="3" name="Footer Placeholder 2">
            <a:extLst>
              <a:ext uri="{FF2B5EF4-FFF2-40B4-BE49-F238E27FC236}">
                <a16:creationId xmlns:a16="http://schemas.microsoft.com/office/drawing/2014/main" id="{F1E2E6AD-2B21-44E7-A751-60802DCB6CA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06120E-71EE-4CE8-8753-8C67F42C0CD2}"/>
              </a:ext>
            </a:extLst>
          </p:cNvPr>
          <p:cNvSpPr>
            <a:spLocks noGrp="1"/>
          </p:cNvSpPr>
          <p:nvPr>
            <p:ph type="sldNum" sz="quarter" idx="12"/>
          </p:nvPr>
        </p:nvSpPr>
        <p:spPr/>
        <p:txBody>
          <a:bodyPr/>
          <a:lstStyle/>
          <a:p>
            <a:fld id="{1CB2BCF1-827F-4EDE-9C61-6D0CB97004E8}" type="slidenum">
              <a:rPr lang="en-US" smtClean="0"/>
              <a:t>‹#›</a:t>
            </a:fld>
            <a:endParaRPr lang="en-US"/>
          </a:p>
        </p:txBody>
      </p:sp>
    </p:spTree>
    <p:extLst>
      <p:ext uri="{BB962C8B-B14F-4D97-AF65-F5344CB8AC3E}">
        <p14:creationId xmlns:p14="http://schemas.microsoft.com/office/powerpoint/2010/main" val="1166531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07CD8-4F94-4098-9919-2C6CDA8E6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A3F02C-F255-43AC-9190-A200648564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08D217F-A2F1-469C-A1F9-13BEFA4021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A9D68B-1B6E-4F7C-8626-FC94931D3A6B}"/>
              </a:ext>
            </a:extLst>
          </p:cNvPr>
          <p:cNvSpPr>
            <a:spLocks noGrp="1"/>
          </p:cNvSpPr>
          <p:nvPr>
            <p:ph type="dt" sz="half" idx="10"/>
          </p:nvPr>
        </p:nvSpPr>
        <p:spPr/>
        <p:txBody>
          <a:bodyPr/>
          <a:lstStyle/>
          <a:p>
            <a:fld id="{1B56C0A5-084D-4633-B4EE-A9F446871725}" type="datetimeFigureOut">
              <a:rPr lang="en-US" smtClean="0"/>
              <a:t>6/10/2021</a:t>
            </a:fld>
            <a:endParaRPr lang="en-US"/>
          </a:p>
        </p:txBody>
      </p:sp>
      <p:sp>
        <p:nvSpPr>
          <p:cNvPr id="6" name="Footer Placeholder 5">
            <a:extLst>
              <a:ext uri="{FF2B5EF4-FFF2-40B4-BE49-F238E27FC236}">
                <a16:creationId xmlns:a16="http://schemas.microsoft.com/office/drawing/2014/main" id="{9D0C9688-1E77-4C1A-95BC-5EDE59D806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DD778-1D23-4480-B464-8686F1623C24}"/>
              </a:ext>
            </a:extLst>
          </p:cNvPr>
          <p:cNvSpPr>
            <a:spLocks noGrp="1"/>
          </p:cNvSpPr>
          <p:nvPr>
            <p:ph type="sldNum" sz="quarter" idx="12"/>
          </p:nvPr>
        </p:nvSpPr>
        <p:spPr/>
        <p:txBody>
          <a:bodyPr/>
          <a:lstStyle/>
          <a:p>
            <a:fld id="{1CB2BCF1-827F-4EDE-9C61-6D0CB97004E8}" type="slidenum">
              <a:rPr lang="en-US" smtClean="0"/>
              <a:t>‹#›</a:t>
            </a:fld>
            <a:endParaRPr lang="en-US"/>
          </a:p>
        </p:txBody>
      </p:sp>
    </p:spTree>
    <p:extLst>
      <p:ext uri="{BB962C8B-B14F-4D97-AF65-F5344CB8AC3E}">
        <p14:creationId xmlns:p14="http://schemas.microsoft.com/office/powerpoint/2010/main" val="1626720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11D3C-AFDE-4C72-AF5C-A18290F9AA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F0F46D-2CFC-4B25-86BC-5B198263EB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673A7E-BF4C-4DCE-BDAC-F758ED7494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122F6B-9EE0-421A-81B2-E03256A83BF1}"/>
              </a:ext>
            </a:extLst>
          </p:cNvPr>
          <p:cNvSpPr>
            <a:spLocks noGrp="1"/>
          </p:cNvSpPr>
          <p:nvPr>
            <p:ph type="dt" sz="half" idx="10"/>
          </p:nvPr>
        </p:nvSpPr>
        <p:spPr/>
        <p:txBody>
          <a:bodyPr/>
          <a:lstStyle/>
          <a:p>
            <a:fld id="{1B56C0A5-084D-4633-B4EE-A9F446871725}" type="datetimeFigureOut">
              <a:rPr lang="en-US" smtClean="0"/>
              <a:t>6/10/2021</a:t>
            </a:fld>
            <a:endParaRPr lang="en-US"/>
          </a:p>
        </p:txBody>
      </p:sp>
      <p:sp>
        <p:nvSpPr>
          <p:cNvPr id="6" name="Footer Placeholder 5">
            <a:extLst>
              <a:ext uri="{FF2B5EF4-FFF2-40B4-BE49-F238E27FC236}">
                <a16:creationId xmlns:a16="http://schemas.microsoft.com/office/drawing/2014/main" id="{1FDF3CBA-B40C-41CB-8B37-68AEB33E53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CA1E0F-C3BA-439B-BAED-3A07CC5AE9E5}"/>
              </a:ext>
            </a:extLst>
          </p:cNvPr>
          <p:cNvSpPr>
            <a:spLocks noGrp="1"/>
          </p:cNvSpPr>
          <p:nvPr>
            <p:ph type="sldNum" sz="quarter" idx="12"/>
          </p:nvPr>
        </p:nvSpPr>
        <p:spPr/>
        <p:txBody>
          <a:bodyPr/>
          <a:lstStyle/>
          <a:p>
            <a:fld id="{1CB2BCF1-827F-4EDE-9C61-6D0CB97004E8}" type="slidenum">
              <a:rPr lang="en-US" smtClean="0"/>
              <a:t>‹#›</a:t>
            </a:fld>
            <a:endParaRPr lang="en-US"/>
          </a:p>
        </p:txBody>
      </p:sp>
    </p:spTree>
    <p:extLst>
      <p:ext uri="{BB962C8B-B14F-4D97-AF65-F5344CB8AC3E}">
        <p14:creationId xmlns:p14="http://schemas.microsoft.com/office/powerpoint/2010/main" val="1140259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A192D3-626B-42CE-9816-9BB3595DC6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31BB87-EF1F-4A81-B936-2A6AEF4824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DAC423-DE9E-421B-830C-C2E532C69B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56C0A5-084D-4633-B4EE-A9F446871725}" type="datetimeFigureOut">
              <a:rPr lang="en-US" smtClean="0"/>
              <a:t>6/10/2021</a:t>
            </a:fld>
            <a:endParaRPr lang="en-US"/>
          </a:p>
        </p:txBody>
      </p:sp>
      <p:sp>
        <p:nvSpPr>
          <p:cNvPr id="5" name="Footer Placeholder 4">
            <a:extLst>
              <a:ext uri="{FF2B5EF4-FFF2-40B4-BE49-F238E27FC236}">
                <a16:creationId xmlns:a16="http://schemas.microsoft.com/office/drawing/2014/main" id="{705B6C68-5D69-495C-93DF-5A495AE83E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F0282D0-E18F-4DC2-A8F9-BE05081667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B2BCF1-827F-4EDE-9C61-6D0CB97004E8}" type="slidenum">
              <a:rPr lang="en-US" smtClean="0"/>
              <a:t>‹#›</a:t>
            </a:fld>
            <a:endParaRPr lang="en-US"/>
          </a:p>
        </p:txBody>
      </p:sp>
    </p:spTree>
    <p:extLst>
      <p:ext uri="{BB962C8B-B14F-4D97-AF65-F5344CB8AC3E}">
        <p14:creationId xmlns:p14="http://schemas.microsoft.com/office/powerpoint/2010/main" val="365409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drive.google.com/file/d/14s7FZa-4-fTeQR11OpFQISsAMyGRIF4I/view?usp=drive_web&amp;authuser=0" TargetMode="External"/><Relationship Id="rId2" Type="http://schemas.openxmlformats.org/officeDocument/2006/relationships/hyperlink" Target="https://drive.google.com/file/d/1VSsSesFw8wid8t7JcYz0xmeyX_EFVnGx/view?usp=drive_web&amp;authuser=0" TargetMode="External"/><Relationship Id="rId1" Type="http://schemas.openxmlformats.org/officeDocument/2006/relationships/slideLayout" Target="../slideLayouts/slideLayout2.xml"/><Relationship Id="rId4" Type="http://schemas.openxmlformats.org/officeDocument/2006/relationships/hyperlink" Target="https://drive.google.com/file/d/1_-Wi3AZ4l_aPr5S5fjfqeyCL-s6BgLND/view?usp=drive_web&amp;authuser=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55C6CA-EA65-43B8-8DAE-6CBCC64C7291}"/>
              </a:ext>
            </a:extLst>
          </p:cNvPr>
          <p:cNvSpPr>
            <a:spLocks noGrp="1"/>
          </p:cNvSpPr>
          <p:nvPr>
            <p:ph idx="1"/>
          </p:nvPr>
        </p:nvSpPr>
        <p:spPr>
          <a:xfrm>
            <a:off x="401216" y="205274"/>
            <a:ext cx="11420670" cy="6512768"/>
          </a:xfrm>
        </p:spPr>
        <p:txBody>
          <a:bodyPr>
            <a:normAutofit lnSpcReduction="10000"/>
          </a:bodyPr>
          <a:lstStyle/>
          <a:p>
            <a:pPr marL="0" indent="0" algn="ctr">
              <a:buNone/>
            </a:pPr>
            <a:r>
              <a:rPr lang="en-US" sz="6600" dirty="0">
                <a:latin typeface="Times New Roman" panose="02020603050405020304" pitchFamily="18" charset="0"/>
                <a:cs typeface="Times New Roman" panose="02020603050405020304" pitchFamily="18" charset="0"/>
              </a:rPr>
              <a:t>MA401 Comparative Education</a:t>
            </a:r>
          </a:p>
          <a:p>
            <a:pPr marL="0" indent="0" algn="ctr">
              <a:buNone/>
            </a:pPr>
            <a:endParaRPr lang="en-US" sz="4000" dirty="0">
              <a:latin typeface="Times New Roman" panose="02020603050405020304" pitchFamily="18" charset="0"/>
              <a:cs typeface="Times New Roman" panose="02020603050405020304" pitchFamily="18" charset="0"/>
            </a:endParaRPr>
          </a:p>
          <a:p>
            <a:pPr marL="0" indent="0" algn="ctr">
              <a:buNone/>
            </a:pPr>
            <a:endParaRPr lang="en-US" sz="4000" dirty="0">
              <a:latin typeface="Times New Roman" panose="02020603050405020304" pitchFamily="18" charset="0"/>
              <a:cs typeface="Times New Roman" panose="02020603050405020304" pitchFamily="18" charset="0"/>
            </a:endParaRPr>
          </a:p>
          <a:p>
            <a:pPr marL="0" indent="0" algn="ctr">
              <a:buNone/>
            </a:pPr>
            <a:r>
              <a:rPr lang="en-US" sz="4000" dirty="0">
                <a:latin typeface="Times New Roman" panose="02020603050405020304" pitchFamily="18" charset="0"/>
                <a:cs typeface="Times New Roman" panose="02020603050405020304" pitchFamily="18" charset="0"/>
              </a:rPr>
              <a:t>Department of education, Tezpur University</a:t>
            </a:r>
          </a:p>
          <a:p>
            <a:pPr marL="0" indent="0" algn="ctr">
              <a:buNone/>
            </a:pPr>
            <a:endParaRPr lang="en-US" sz="4000" dirty="0">
              <a:latin typeface="Times New Roman" panose="02020603050405020304" pitchFamily="18" charset="0"/>
              <a:cs typeface="Times New Roman" panose="02020603050405020304" pitchFamily="18" charset="0"/>
            </a:endParaRPr>
          </a:p>
          <a:p>
            <a:pPr marL="0" indent="0" algn="r">
              <a:buNone/>
            </a:pPr>
            <a:endParaRPr lang="en-US" sz="4000" dirty="0">
              <a:latin typeface="Times New Roman" panose="02020603050405020304" pitchFamily="18" charset="0"/>
              <a:cs typeface="Times New Roman" panose="02020603050405020304" pitchFamily="18" charset="0"/>
            </a:endParaRPr>
          </a:p>
          <a:p>
            <a:pPr marL="0" indent="0" algn="r">
              <a:buNone/>
            </a:pPr>
            <a:endParaRPr lang="en-US" sz="4000" dirty="0">
              <a:latin typeface="Times New Roman" panose="02020603050405020304" pitchFamily="18" charset="0"/>
              <a:cs typeface="Times New Roman" panose="02020603050405020304" pitchFamily="18" charset="0"/>
            </a:endParaRPr>
          </a:p>
          <a:p>
            <a:pPr marL="0" indent="0" algn="r">
              <a:buNone/>
            </a:pPr>
            <a:endParaRPr lang="en-US" sz="4000" dirty="0">
              <a:latin typeface="Times New Roman" panose="02020603050405020304" pitchFamily="18" charset="0"/>
              <a:cs typeface="Times New Roman" panose="02020603050405020304" pitchFamily="18" charset="0"/>
            </a:endParaRPr>
          </a:p>
          <a:p>
            <a:pPr marL="0" indent="0" algn="r">
              <a:buNone/>
            </a:pPr>
            <a:r>
              <a:rPr lang="en-US" sz="4000" dirty="0">
                <a:latin typeface="Times New Roman" panose="02020603050405020304" pitchFamily="18" charset="0"/>
                <a:cs typeface="Times New Roman" panose="02020603050405020304" pitchFamily="18" charset="0"/>
              </a:rPr>
              <a:t>By </a:t>
            </a:r>
          </a:p>
          <a:p>
            <a:pPr marL="0" indent="0" algn="r">
              <a:buNone/>
            </a:pPr>
            <a:r>
              <a:rPr lang="en-US" sz="4000" dirty="0">
                <a:latin typeface="Times New Roman" panose="02020603050405020304" pitchFamily="18" charset="0"/>
                <a:cs typeface="Times New Roman" panose="02020603050405020304" pitchFamily="18" charset="0"/>
              </a:rPr>
              <a:t>Soumyabrata Mahapatra</a:t>
            </a:r>
          </a:p>
          <a:p>
            <a:pPr marL="0" indent="0">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058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55C6CA-EA65-43B8-8DAE-6CBCC64C7291}"/>
              </a:ext>
            </a:extLst>
          </p:cNvPr>
          <p:cNvSpPr>
            <a:spLocks noGrp="1"/>
          </p:cNvSpPr>
          <p:nvPr>
            <p:ph idx="1"/>
          </p:nvPr>
        </p:nvSpPr>
        <p:spPr>
          <a:xfrm>
            <a:off x="401216" y="307910"/>
            <a:ext cx="11420670" cy="6410131"/>
          </a:xfrm>
        </p:spPr>
        <p:txBody>
          <a:bodyPr/>
          <a:lstStyle/>
          <a:p>
            <a:pPr marL="0" indent="0" algn="just">
              <a:buNone/>
            </a:pPr>
            <a:r>
              <a:rPr lang="en-US" sz="3200" dirty="0">
                <a:solidFill>
                  <a:srgbClr val="00B050"/>
                </a:solidFill>
                <a:latin typeface="Times New Roman" panose="02020603050405020304" pitchFamily="18" charset="0"/>
                <a:cs typeface="Times New Roman" panose="02020603050405020304" pitchFamily="18" charset="0"/>
              </a:rPr>
              <a:t>Scientific approach: </a:t>
            </a:r>
          </a:p>
          <a:p>
            <a:pPr marL="0" indent="0" algn="just">
              <a:buNone/>
            </a:pPr>
            <a:r>
              <a:rPr lang="en-US" dirty="0">
                <a:latin typeface="Times New Roman" panose="02020603050405020304" pitchFamily="18" charset="0"/>
                <a:cs typeface="Times New Roman" panose="02020603050405020304" pitchFamily="18" charset="0"/>
              </a:rPr>
              <a:t>This is an approach in which the study of comparative education is carried out empirically by formulating hypotheses, defining the important concepts, setting out the variables as well as the conditions for establishing the validity of the hypotheses formulated. Since in any scientific research, data collection its interpretation with the help of statistics of analysis are very important,. These must not also be lacking in the study of Comparative Education to enhance the quality and credibility of whatever may be the result of the investigation.</a:t>
            </a:r>
          </a:p>
        </p:txBody>
      </p:sp>
    </p:spTree>
    <p:extLst>
      <p:ext uri="{BB962C8B-B14F-4D97-AF65-F5344CB8AC3E}">
        <p14:creationId xmlns:p14="http://schemas.microsoft.com/office/powerpoint/2010/main" val="4087729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F64093-BA95-41A3-BBB3-9D1A819D5BF9}"/>
              </a:ext>
            </a:extLst>
          </p:cNvPr>
          <p:cNvSpPr>
            <a:spLocks noGrp="1"/>
          </p:cNvSpPr>
          <p:nvPr>
            <p:ph idx="1"/>
          </p:nvPr>
        </p:nvSpPr>
        <p:spPr>
          <a:xfrm>
            <a:off x="242596" y="233264"/>
            <a:ext cx="11551298" cy="6428793"/>
          </a:xfrm>
        </p:spPr>
        <p:txBody>
          <a:bodyPr>
            <a:normAutofit/>
          </a:bodyPr>
          <a:lstStyle/>
          <a:p>
            <a:pPr marL="0" indent="0" algn="just">
              <a:buNone/>
            </a:pPr>
            <a:r>
              <a:rPr lang="en-US" sz="3600" dirty="0">
                <a:solidFill>
                  <a:srgbClr val="7030A0"/>
                </a:solidFill>
                <a:latin typeface="Times New Roman" panose="02020603050405020304" pitchFamily="18" charset="0"/>
                <a:cs typeface="Times New Roman" panose="02020603050405020304" pitchFamily="18" charset="0"/>
              </a:rPr>
              <a:t>A detailed review of the role of the different actors (parents, practitioners, policy makers, international educational bodies &amp; academics) in comparative education:</a:t>
            </a:r>
          </a:p>
          <a:p>
            <a:pPr marL="0" indent="0" algn="just">
              <a:buNone/>
            </a:pPr>
            <a:endParaRPr lang="en-US" sz="3600" dirty="0">
              <a:solidFill>
                <a:srgbClr val="7030A0"/>
              </a:solidFill>
              <a:latin typeface="Times New Roman" panose="02020603050405020304" pitchFamily="18" charset="0"/>
              <a:cs typeface="Times New Roman" panose="02020603050405020304" pitchFamily="18" charset="0"/>
            </a:endParaRPr>
          </a:p>
          <a:p>
            <a:pPr marL="0" indent="0" algn="just">
              <a:buNone/>
            </a:pPr>
            <a:endParaRPr lang="en-US" sz="3600" dirty="0">
              <a:solidFill>
                <a:srgbClr val="7030A0"/>
              </a:solidFill>
              <a:latin typeface="Times New Roman" panose="02020603050405020304" pitchFamily="18" charset="0"/>
              <a:cs typeface="Times New Roman" panose="02020603050405020304" pitchFamily="18" charset="0"/>
            </a:endParaRPr>
          </a:p>
          <a:p>
            <a:pPr marL="0" indent="0" algn="just">
              <a:buNone/>
            </a:pPr>
            <a:endParaRPr lang="en-US" sz="3600" dirty="0">
              <a:solidFill>
                <a:srgbClr val="7030A0"/>
              </a:solidFill>
              <a:latin typeface="Times New Roman" panose="02020603050405020304" pitchFamily="18" charset="0"/>
              <a:cs typeface="Times New Roman" panose="02020603050405020304" pitchFamily="18" charset="0"/>
            </a:endParaRPr>
          </a:p>
          <a:p>
            <a:pPr marL="0" indent="0" algn="just">
              <a:buNone/>
            </a:pPr>
            <a:r>
              <a:rPr lang="en-US" sz="3600" dirty="0">
                <a:solidFill>
                  <a:srgbClr val="7030A0"/>
                </a:solidFill>
                <a:latin typeface="Times New Roman" panose="02020603050405020304" pitchFamily="18" charset="0"/>
                <a:cs typeface="Times New Roman" panose="02020603050405020304" pitchFamily="18" charset="0"/>
              </a:rPr>
              <a:t>1. Parents:</a:t>
            </a:r>
          </a:p>
        </p:txBody>
      </p:sp>
      <p:sp>
        <p:nvSpPr>
          <p:cNvPr id="4" name="Left Brace 3">
            <a:extLst>
              <a:ext uri="{FF2B5EF4-FFF2-40B4-BE49-F238E27FC236}">
                <a16:creationId xmlns:a16="http://schemas.microsoft.com/office/drawing/2014/main" id="{90AEB65D-BD98-44A1-A669-D0AEDA5632E7}"/>
              </a:ext>
            </a:extLst>
          </p:cNvPr>
          <p:cNvSpPr/>
          <p:nvPr/>
        </p:nvSpPr>
        <p:spPr>
          <a:xfrm>
            <a:off x="2141376" y="1884783"/>
            <a:ext cx="1222310" cy="427808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C722CAC5-E7B3-476E-BED7-BF0302051AC8}"/>
              </a:ext>
            </a:extLst>
          </p:cNvPr>
          <p:cNvSpPr/>
          <p:nvPr/>
        </p:nvSpPr>
        <p:spPr>
          <a:xfrm>
            <a:off x="2752531" y="2304662"/>
            <a:ext cx="4945224" cy="3247053"/>
          </a:xfrm>
          <a:prstGeom prst="roundRect">
            <a:avLst/>
          </a:prstGeom>
          <a:noFill/>
          <a:ln>
            <a:noFill/>
          </a:ln>
        </p:spPr>
        <p:style>
          <a:lnRef idx="0">
            <a:scrgbClr r="0" g="0" b="0"/>
          </a:lnRef>
          <a:fillRef idx="0">
            <a:scrgbClr r="0" g="0" b="0"/>
          </a:fillRef>
          <a:effectRef idx="0">
            <a:scrgbClr r="0" g="0" b="0"/>
          </a:effectRef>
          <a:fontRef idx="minor">
            <a:schemeClr val="accent2"/>
          </a:fontRef>
        </p:style>
        <p:txBody>
          <a:bodyPr rtlCol="0" anchor="ctr"/>
          <a:lstStyle/>
          <a:p>
            <a:pPr marL="342900" indent="-342900" algn="just">
              <a:buFont typeface="Wingdings" panose="05000000000000000000" pitchFamily="2" charset="2"/>
              <a:buChar char="q"/>
            </a:pPr>
            <a:r>
              <a:rPr lang="en-US" sz="2000" dirty="0">
                <a:solidFill>
                  <a:srgbClr val="002060"/>
                </a:solidFill>
                <a:latin typeface="Times New Roman" panose="02020603050405020304" pitchFamily="18" charset="0"/>
                <a:cs typeface="Times New Roman" panose="02020603050405020304" pitchFamily="18" charset="0"/>
              </a:rPr>
              <a:t>Selection of schools/institutions for their students,</a:t>
            </a:r>
          </a:p>
          <a:p>
            <a:pPr marL="342900" indent="-342900" algn="just">
              <a:buFont typeface="Wingdings" panose="05000000000000000000" pitchFamily="2" charset="2"/>
              <a:buChar char="q"/>
            </a:pPr>
            <a:r>
              <a:rPr lang="en-US" sz="2000" dirty="0">
                <a:solidFill>
                  <a:srgbClr val="002060"/>
                </a:solidFill>
                <a:latin typeface="Times New Roman" panose="02020603050405020304" pitchFamily="18" charset="0"/>
                <a:cs typeface="Times New Roman" panose="02020603050405020304" pitchFamily="18" charset="0"/>
              </a:rPr>
              <a:t>Involving in educational system </a:t>
            </a:r>
          </a:p>
          <a:p>
            <a:pPr marL="342900" indent="-342900" algn="just">
              <a:buFont typeface="Wingdings" panose="05000000000000000000" pitchFamily="2" charset="2"/>
              <a:buChar char="q"/>
            </a:pPr>
            <a:r>
              <a:rPr lang="en-US" sz="2000" dirty="0">
                <a:solidFill>
                  <a:srgbClr val="002060"/>
                </a:solidFill>
                <a:latin typeface="Times New Roman" panose="02020603050405020304" pitchFamily="18" charset="0"/>
                <a:cs typeface="Times New Roman" panose="02020603050405020304" pitchFamily="18" charset="0"/>
              </a:rPr>
              <a:t>Undertaking cases study on the home activities of their children</a:t>
            </a:r>
          </a:p>
          <a:p>
            <a:pPr marL="342900" indent="-342900" algn="just">
              <a:buFont typeface="Wingdings" panose="05000000000000000000" pitchFamily="2" charset="2"/>
              <a:buChar char="q"/>
            </a:pPr>
            <a:r>
              <a:rPr lang="en-US" sz="2000" dirty="0">
                <a:solidFill>
                  <a:srgbClr val="002060"/>
                </a:solidFill>
                <a:latin typeface="Times New Roman" panose="02020603050405020304" pitchFamily="18" charset="0"/>
                <a:cs typeface="Times New Roman" panose="02020603050405020304" pitchFamily="18" charset="0"/>
              </a:rPr>
              <a:t>Associating school process by taking the membership of management committee.</a:t>
            </a:r>
          </a:p>
          <a:p>
            <a:pPr marL="342900" indent="-342900" algn="just">
              <a:buFont typeface="Wingdings" panose="05000000000000000000" pitchFamily="2" charset="2"/>
              <a:buChar char="q"/>
            </a:pPr>
            <a:r>
              <a:rPr lang="en-US" sz="2000" dirty="0">
                <a:solidFill>
                  <a:srgbClr val="002060"/>
                </a:solidFill>
                <a:latin typeface="Times New Roman" panose="02020603050405020304" pitchFamily="18" charset="0"/>
                <a:cs typeface="Times New Roman" panose="02020603050405020304" pitchFamily="18" charset="0"/>
              </a:rPr>
              <a:t>Making Continuous communication with  school counselor, teachers, administrators for recording and observing students performance/ curricular activities. </a:t>
            </a:r>
          </a:p>
        </p:txBody>
      </p:sp>
    </p:spTree>
    <p:extLst>
      <p:ext uri="{BB962C8B-B14F-4D97-AF65-F5344CB8AC3E}">
        <p14:creationId xmlns:p14="http://schemas.microsoft.com/office/powerpoint/2010/main" val="986890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17F430-2B89-423E-8081-40D7CC5EE43D}"/>
              </a:ext>
            </a:extLst>
          </p:cNvPr>
          <p:cNvSpPr>
            <a:spLocks noGrp="1"/>
          </p:cNvSpPr>
          <p:nvPr>
            <p:ph idx="1"/>
          </p:nvPr>
        </p:nvSpPr>
        <p:spPr>
          <a:xfrm>
            <a:off x="270587" y="139958"/>
            <a:ext cx="11635273" cy="6475445"/>
          </a:xfrm>
        </p:spPr>
        <p:style>
          <a:lnRef idx="2">
            <a:schemeClr val="accent6"/>
          </a:lnRef>
          <a:fillRef idx="1">
            <a:schemeClr val="lt1"/>
          </a:fillRef>
          <a:effectRef idx="0">
            <a:schemeClr val="accent6"/>
          </a:effectRef>
          <a:fontRef idx="minor">
            <a:schemeClr val="dk1"/>
          </a:fontRef>
        </p:style>
        <p:txBody>
          <a:bodyPr/>
          <a:lstStyle/>
          <a:p>
            <a:pPr marL="0" indent="0">
              <a:buNone/>
            </a:pPr>
            <a:endParaRPr lang="en-US" dirty="0">
              <a:solidFill>
                <a:srgbClr val="7030A0"/>
              </a:solidFill>
              <a:latin typeface="Times New Roman" panose="02020603050405020304" pitchFamily="18" charset="0"/>
              <a:cs typeface="Times New Roman" panose="02020603050405020304" pitchFamily="18" charset="0"/>
            </a:endParaRPr>
          </a:p>
          <a:p>
            <a:pPr marL="0" indent="0">
              <a:buNone/>
            </a:pPr>
            <a:endParaRPr lang="en-US" dirty="0">
              <a:solidFill>
                <a:srgbClr val="7030A0"/>
              </a:solidFill>
              <a:latin typeface="Times New Roman" panose="02020603050405020304" pitchFamily="18" charset="0"/>
              <a:cs typeface="Times New Roman" panose="02020603050405020304" pitchFamily="18" charset="0"/>
            </a:endParaRPr>
          </a:p>
          <a:p>
            <a:pPr marL="0" indent="0">
              <a:buNone/>
            </a:pPr>
            <a:endParaRPr lang="en-US" dirty="0">
              <a:solidFill>
                <a:srgbClr val="7030A0"/>
              </a:solidFill>
              <a:latin typeface="Times New Roman" panose="02020603050405020304" pitchFamily="18" charset="0"/>
              <a:cs typeface="Times New Roman" panose="02020603050405020304" pitchFamily="18" charset="0"/>
            </a:endParaRPr>
          </a:p>
          <a:p>
            <a:pPr marL="0" indent="0">
              <a:buNone/>
            </a:pPr>
            <a:endParaRPr lang="en-US" dirty="0">
              <a:solidFill>
                <a:srgbClr val="7030A0"/>
              </a:solidFill>
              <a:latin typeface="Times New Roman" panose="02020603050405020304" pitchFamily="18" charset="0"/>
              <a:cs typeface="Times New Roman" panose="02020603050405020304" pitchFamily="18" charset="0"/>
            </a:endParaRPr>
          </a:p>
          <a:p>
            <a:pPr marL="0" indent="0">
              <a:buNone/>
            </a:pPr>
            <a:endParaRPr lang="en-US" dirty="0">
              <a:solidFill>
                <a:srgbClr val="7030A0"/>
              </a:solidFill>
              <a:latin typeface="Times New Roman" panose="02020603050405020304" pitchFamily="18" charset="0"/>
              <a:cs typeface="Times New Roman" panose="02020603050405020304" pitchFamily="18" charset="0"/>
            </a:endParaRPr>
          </a:p>
          <a:p>
            <a:pPr marL="0" indent="0">
              <a:buNone/>
            </a:pPr>
            <a:endParaRPr lang="en-US" dirty="0">
              <a:solidFill>
                <a:srgbClr val="7030A0"/>
              </a:solidFill>
              <a:latin typeface="Times New Roman" panose="02020603050405020304" pitchFamily="18" charset="0"/>
              <a:cs typeface="Times New Roman" panose="02020603050405020304" pitchFamily="18" charset="0"/>
            </a:endParaRPr>
          </a:p>
          <a:p>
            <a:pPr marL="0" indent="0">
              <a:buNone/>
            </a:pPr>
            <a:r>
              <a:rPr lang="en-US" dirty="0">
                <a:solidFill>
                  <a:srgbClr val="7030A0"/>
                </a:solidFill>
                <a:latin typeface="Times New Roman" panose="02020603050405020304" pitchFamily="18" charset="0"/>
                <a:cs typeface="Times New Roman" panose="02020603050405020304" pitchFamily="18" charset="0"/>
              </a:rPr>
              <a:t>2. P</a:t>
            </a:r>
            <a:r>
              <a:rPr lang="en-US" sz="2800" dirty="0">
                <a:solidFill>
                  <a:srgbClr val="7030A0"/>
                </a:solidFill>
                <a:latin typeface="Times New Roman" panose="02020603050405020304" pitchFamily="18" charset="0"/>
                <a:cs typeface="Times New Roman" panose="02020603050405020304" pitchFamily="18" charset="0"/>
              </a:rPr>
              <a:t>ractitioners</a:t>
            </a:r>
            <a:endParaRPr lang="en-US" dirty="0"/>
          </a:p>
        </p:txBody>
      </p:sp>
      <p:sp>
        <p:nvSpPr>
          <p:cNvPr id="4" name="Left Brace 3">
            <a:extLst>
              <a:ext uri="{FF2B5EF4-FFF2-40B4-BE49-F238E27FC236}">
                <a16:creationId xmlns:a16="http://schemas.microsoft.com/office/drawing/2014/main" id="{B1EECEF2-91A1-4AEF-9941-9A715C1D0DEC}"/>
              </a:ext>
            </a:extLst>
          </p:cNvPr>
          <p:cNvSpPr/>
          <p:nvPr/>
        </p:nvSpPr>
        <p:spPr>
          <a:xfrm>
            <a:off x="2677886" y="447869"/>
            <a:ext cx="522515" cy="596226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9F41DB24-922F-4CF2-89E5-452B058210A3}"/>
              </a:ext>
            </a:extLst>
          </p:cNvPr>
          <p:cNvSpPr/>
          <p:nvPr/>
        </p:nvSpPr>
        <p:spPr>
          <a:xfrm>
            <a:off x="3107094" y="513184"/>
            <a:ext cx="7240555" cy="5831632"/>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marL="457200" indent="-457200" algn="just">
              <a:buFont typeface="Wingdings" panose="05000000000000000000" pitchFamily="2" charset="2"/>
              <a:buChar char="q"/>
            </a:pPr>
            <a:r>
              <a:rPr lang="en-US" sz="2400" dirty="0"/>
              <a:t>Associating teaching, learning and assessment procedure in education</a:t>
            </a:r>
          </a:p>
          <a:p>
            <a:pPr marL="342900" indent="-342900" algn="just">
              <a:buFont typeface="Wingdings" panose="05000000000000000000" pitchFamily="2" charset="2"/>
              <a:buChar char="q"/>
            </a:pPr>
            <a:endParaRPr lang="en-US" sz="2400" dirty="0"/>
          </a:p>
          <a:p>
            <a:pPr marL="342900" indent="-342900" algn="just">
              <a:buFont typeface="Wingdings" panose="05000000000000000000" pitchFamily="2" charset="2"/>
              <a:buChar char="q"/>
            </a:pPr>
            <a:r>
              <a:rPr lang="en-US" sz="2400" dirty="0"/>
              <a:t>2. Reviewing the school process and suggesting administrator, personnel for bringing optimal outcome in education</a:t>
            </a:r>
          </a:p>
          <a:p>
            <a:pPr marL="342900" indent="-342900" algn="just">
              <a:buFont typeface="Wingdings" panose="05000000000000000000" pitchFamily="2" charset="2"/>
              <a:buChar char="q"/>
            </a:pPr>
            <a:endParaRPr lang="en-US" sz="2400" dirty="0"/>
          </a:p>
          <a:p>
            <a:pPr marL="342900" indent="-342900" algn="just">
              <a:buFont typeface="Wingdings" panose="05000000000000000000" pitchFamily="2" charset="2"/>
              <a:buChar char="q"/>
            </a:pPr>
            <a:r>
              <a:rPr lang="en-US" sz="2400" dirty="0"/>
              <a:t>3. Reviewing international/ global scenario of  education and the getting involve by active participation in seminar, conference, symposium, workshop, research works to achieve optimal development. </a:t>
            </a:r>
          </a:p>
          <a:p>
            <a:pPr marL="342900" indent="-342900" algn="just">
              <a:buFont typeface="Wingdings" panose="05000000000000000000" pitchFamily="2" charset="2"/>
              <a:buChar char="q"/>
            </a:pPr>
            <a:endParaRPr lang="en-US" sz="2400" dirty="0"/>
          </a:p>
          <a:p>
            <a:pPr marL="342900" indent="-342900" algn="just">
              <a:buFont typeface="Wingdings" panose="05000000000000000000" pitchFamily="2" charset="2"/>
              <a:buChar char="q"/>
            </a:pPr>
            <a:r>
              <a:rPr lang="en-US" sz="2400" dirty="0"/>
              <a:t>4.  Suggesting functionaries for designing and practicing flexible, outcome based curriculum.</a:t>
            </a:r>
          </a:p>
        </p:txBody>
      </p:sp>
    </p:spTree>
    <p:extLst>
      <p:ext uri="{BB962C8B-B14F-4D97-AF65-F5344CB8AC3E}">
        <p14:creationId xmlns:p14="http://schemas.microsoft.com/office/powerpoint/2010/main" val="2290656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C23918-8070-4247-9172-3B452E4774FC}"/>
              </a:ext>
            </a:extLst>
          </p:cNvPr>
          <p:cNvSpPr>
            <a:spLocks noGrp="1"/>
          </p:cNvSpPr>
          <p:nvPr>
            <p:ph idx="1"/>
          </p:nvPr>
        </p:nvSpPr>
        <p:spPr>
          <a:xfrm>
            <a:off x="255037" y="177282"/>
            <a:ext cx="11681926" cy="6554755"/>
          </a:xfrm>
        </p:spPr>
        <p:style>
          <a:lnRef idx="2">
            <a:schemeClr val="accent6"/>
          </a:lnRef>
          <a:fillRef idx="1">
            <a:schemeClr val="lt1"/>
          </a:fillRef>
          <a:effectRef idx="0">
            <a:schemeClr val="accent6"/>
          </a:effectRef>
          <a:fontRef idx="minor">
            <a:schemeClr val="dk1"/>
          </a:fontRef>
        </p:style>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3. </a:t>
            </a:r>
            <a:r>
              <a:rPr lang="en-US" dirty="0">
                <a:solidFill>
                  <a:srgbClr val="002060"/>
                </a:solidFill>
              </a:rPr>
              <a:t>Policy Makers</a:t>
            </a:r>
          </a:p>
        </p:txBody>
      </p:sp>
      <p:sp>
        <p:nvSpPr>
          <p:cNvPr id="4" name="Left Brace 3">
            <a:extLst>
              <a:ext uri="{FF2B5EF4-FFF2-40B4-BE49-F238E27FC236}">
                <a16:creationId xmlns:a16="http://schemas.microsoft.com/office/drawing/2014/main" id="{D78949EC-5433-40DA-841F-191D144D03EB}"/>
              </a:ext>
            </a:extLst>
          </p:cNvPr>
          <p:cNvSpPr/>
          <p:nvPr/>
        </p:nvSpPr>
        <p:spPr>
          <a:xfrm>
            <a:off x="2780521" y="559835"/>
            <a:ext cx="466531" cy="5831634"/>
          </a:xfrm>
          <a:prstGeom prst="leftBrace">
            <a:avLst>
              <a:gd name="adj1" fmla="val 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7491478C-B277-4EAB-8532-3E32B1F49549}"/>
              </a:ext>
            </a:extLst>
          </p:cNvPr>
          <p:cNvSpPr/>
          <p:nvPr/>
        </p:nvSpPr>
        <p:spPr>
          <a:xfrm>
            <a:off x="3247052" y="895742"/>
            <a:ext cx="7203233" cy="540242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marL="342900" indent="-342900" algn="just">
              <a:buFont typeface="Wingdings" panose="05000000000000000000" pitchFamily="2" charset="2"/>
              <a:buChar char="q"/>
            </a:pPr>
            <a:r>
              <a:rPr lang="en-US" dirty="0"/>
              <a:t>Designing policy/ plan for curriculum of education, teaching strategies, instructional input mechanism, assessment tools &amp; techniques, evaluation procedure</a:t>
            </a:r>
          </a:p>
          <a:p>
            <a:pPr marL="285750" indent="-285750" algn="just">
              <a:buFont typeface="Wingdings" panose="05000000000000000000" pitchFamily="2" charset="2"/>
              <a:buChar char="q"/>
            </a:pPr>
            <a:endParaRPr lang="en-US" dirty="0"/>
          </a:p>
          <a:p>
            <a:pPr marL="342900" indent="-342900" algn="just">
              <a:buFont typeface="Wingdings" panose="05000000000000000000" pitchFamily="2" charset="2"/>
              <a:buChar char="q"/>
            </a:pPr>
            <a:r>
              <a:rPr lang="en-US" dirty="0"/>
              <a:t>Analyzing /reviewing educational issues and demands across the globe</a:t>
            </a:r>
          </a:p>
          <a:p>
            <a:pPr marL="285750" indent="-285750" algn="just">
              <a:buFont typeface="Wingdings" panose="05000000000000000000" pitchFamily="2" charset="2"/>
              <a:buChar char="q"/>
            </a:pPr>
            <a:endParaRPr lang="en-US" dirty="0"/>
          </a:p>
          <a:p>
            <a:pPr marL="342900" indent="-342900" algn="just">
              <a:buFont typeface="Wingdings" panose="05000000000000000000" pitchFamily="2" charset="2"/>
              <a:buChar char="q"/>
            </a:pPr>
            <a:r>
              <a:rPr lang="en-US" dirty="0"/>
              <a:t>Considering psychological, economical, sociological , cultural, scientific, technological factors while designing policy or curriculum for education.</a:t>
            </a:r>
          </a:p>
          <a:p>
            <a:pPr marL="342900" indent="-342900" algn="just">
              <a:buFont typeface="Wingdings" panose="05000000000000000000" pitchFamily="2" charset="2"/>
              <a:buChar char="q"/>
            </a:pPr>
            <a:r>
              <a:rPr lang="en-US" dirty="0"/>
              <a:t>Designing learning management systems (LMS) which is cross culturally accepted </a:t>
            </a:r>
          </a:p>
          <a:p>
            <a:pPr marL="285750" indent="-285750" algn="just">
              <a:buFont typeface="Wingdings" panose="05000000000000000000" pitchFamily="2" charset="2"/>
              <a:buChar char="q"/>
            </a:pPr>
            <a:endParaRPr lang="en-US" dirty="0"/>
          </a:p>
          <a:p>
            <a:pPr marL="342900" indent="-342900" algn="just">
              <a:buFont typeface="Wingdings" panose="05000000000000000000" pitchFamily="2" charset="2"/>
              <a:buChar char="q"/>
            </a:pPr>
            <a:r>
              <a:rPr lang="en-US" dirty="0"/>
              <a:t>Considering and accepting the diversified environmental factors while fixing the modalities of education.</a:t>
            </a:r>
          </a:p>
          <a:p>
            <a:pPr marL="285750" indent="-285750" algn="just">
              <a:buFont typeface="Wingdings" panose="05000000000000000000" pitchFamily="2" charset="2"/>
              <a:buChar char="q"/>
            </a:pPr>
            <a:endParaRPr lang="en-US" dirty="0"/>
          </a:p>
          <a:p>
            <a:pPr marL="342900" indent="-342900" algn="just">
              <a:buFont typeface="Wingdings" panose="05000000000000000000" pitchFamily="2" charset="2"/>
              <a:buChar char="q"/>
            </a:pPr>
            <a:r>
              <a:rPr lang="en-US" dirty="0"/>
              <a:t>Planning for cost benefits analysis while budgeting expenditure for education</a:t>
            </a:r>
          </a:p>
          <a:p>
            <a:pPr marL="285750" indent="-285750" algn="just">
              <a:buFont typeface="Wingdings" panose="05000000000000000000" pitchFamily="2" charset="2"/>
              <a:buChar char="q"/>
            </a:pPr>
            <a:endParaRPr lang="en-US" dirty="0"/>
          </a:p>
          <a:p>
            <a:pPr marL="342900" indent="-342900" algn="just">
              <a:buFont typeface="Wingdings" panose="05000000000000000000" pitchFamily="2" charset="2"/>
              <a:buChar char="q"/>
            </a:pPr>
            <a:r>
              <a:rPr lang="en-US" dirty="0"/>
              <a:t>Planning for employability of curriculum</a:t>
            </a:r>
          </a:p>
          <a:p>
            <a:pPr marL="285750" indent="-285750" algn="just">
              <a:buFont typeface="Wingdings" panose="05000000000000000000" pitchFamily="2" charset="2"/>
              <a:buChar char="q"/>
            </a:pPr>
            <a:endParaRPr lang="en-US" dirty="0"/>
          </a:p>
          <a:p>
            <a:pPr marL="342900" indent="-342900" algn="just">
              <a:buFont typeface="Wingdings" panose="05000000000000000000" pitchFamily="2" charset="2"/>
              <a:buChar char="q"/>
            </a:pPr>
            <a:r>
              <a:rPr lang="en-US" dirty="0"/>
              <a:t>Involving stakeholders, community peoples, ingenious people, experts while making policy. </a:t>
            </a:r>
          </a:p>
          <a:p>
            <a:pPr marL="342900" indent="-342900" algn="ctr">
              <a:buAutoNum type="arabicPeriod"/>
            </a:pPr>
            <a:endParaRPr lang="en-US" dirty="0"/>
          </a:p>
        </p:txBody>
      </p:sp>
    </p:spTree>
    <p:extLst>
      <p:ext uri="{BB962C8B-B14F-4D97-AF65-F5344CB8AC3E}">
        <p14:creationId xmlns:p14="http://schemas.microsoft.com/office/powerpoint/2010/main" val="933158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1C885B-7C0A-48EC-8EA9-85C13D356A61}"/>
              </a:ext>
            </a:extLst>
          </p:cNvPr>
          <p:cNvSpPr>
            <a:spLocks noGrp="1"/>
          </p:cNvSpPr>
          <p:nvPr>
            <p:ph idx="1"/>
          </p:nvPr>
        </p:nvSpPr>
        <p:spPr>
          <a:xfrm>
            <a:off x="223935" y="149290"/>
            <a:ext cx="11709918" cy="6494106"/>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Educational Bodies:</a:t>
            </a:r>
          </a:p>
        </p:txBody>
      </p:sp>
      <p:sp>
        <p:nvSpPr>
          <p:cNvPr id="4" name="Left Brace 3">
            <a:extLst>
              <a:ext uri="{FF2B5EF4-FFF2-40B4-BE49-F238E27FC236}">
                <a16:creationId xmlns:a16="http://schemas.microsoft.com/office/drawing/2014/main" id="{B54B02A4-CFE2-4B31-9005-5858248475A3}"/>
              </a:ext>
            </a:extLst>
          </p:cNvPr>
          <p:cNvSpPr/>
          <p:nvPr/>
        </p:nvSpPr>
        <p:spPr>
          <a:xfrm>
            <a:off x="3209730" y="634481"/>
            <a:ext cx="1250302" cy="571966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731DB728-3E57-44DD-A3F1-630C9ACCACCB}"/>
              </a:ext>
            </a:extLst>
          </p:cNvPr>
          <p:cNvSpPr/>
          <p:nvPr/>
        </p:nvSpPr>
        <p:spPr>
          <a:xfrm>
            <a:off x="4786603" y="970384"/>
            <a:ext cx="5533053" cy="4851918"/>
          </a:xfrm>
          <a:prstGeom prst="roundRect">
            <a:avLst/>
          </a:prstGeom>
          <a:noFill/>
          <a:ln>
            <a:noFill/>
          </a:ln>
        </p:spPr>
        <p:style>
          <a:lnRef idx="0">
            <a:scrgbClr r="0" g="0" b="0"/>
          </a:lnRef>
          <a:fillRef idx="0">
            <a:scrgbClr r="0" g="0" b="0"/>
          </a:fillRef>
          <a:effectRef idx="0">
            <a:scrgbClr r="0" g="0" b="0"/>
          </a:effectRef>
          <a:fontRef idx="minor">
            <a:schemeClr val="accent1"/>
          </a:fontRef>
        </p:style>
        <p:txBody>
          <a:bodyPr rtlCol="0" anchor="ctr"/>
          <a:lstStyle/>
          <a:p>
            <a:pPr marL="342900" indent="-342900" algn="just">
              <a:buAutoNum type="arabicPeriod"/>
            </a:pPr>
            <a:r>
              <a:rPr lang="en-US" sz="2000" dirty="0">
                <a:solidFill>
                  <a:srgbClr val="002060"/>
                </a:solidFill>
                <a:latin typeface="Times New Roman" panose="02020603050405020304" pitchFamily="18" charset="0"/>
                <a:cs typeface="Times New Roman" panose="02020603050405020304" pitchFamily="18" charset="0"/>
              </a:rPr>
              <a:t>Planning and implementing policy of education</a:t>
            </a:r>
          </a:p>
          <a:p>
            <a:pPr marL="342900" indent="-342900" algn="just">
              <a:buAutoNum type="arabicPeriod"/>
            </a:pPr>
            <a:r>
              <a:rPr lang="en-US" sz="2000" dirty="0">
                <a:solidFill>
                  <a:srgbClr val="002060"/>
                </a:solidFill>
                <a:latin typeface="Times New Roman" panose="02020603050405020304" pitchFamily="18" charset="0"/>
                <a:cs typeface="Times New Roman" panose="02020603050405020304" pitchFamily="18" charset="0"/>
              </a:rPr>
              <a:t>Installing implementation strategies for policy</a:t>
            </a:r>
          </a:p>
          <a:p>
            <a:pPr marL="342900" indent="-342900" algn="just">
              <a:buAutoNum type="arabicPeriod"/>
            </a:pPr>
            <a:r>
              <a:rPr lang="en-US" sz="2000" dirty="0">
                <a:solidFill>
                  <a:srgbClr val="002060"/>
                </a:solidFill>
                <a:latin typeface="Times New Roman" panose="02020603050405020304" pitchFamily="18" charset="0"/>
                <a:cs typeface="Times New Roman" panose="02020603050405020304" pitchFamily="18" charset="0"/>
              </a:rPr>
              <a:t>Recognizing, affiliating and accreditation educational institutions </a:t>
            </a:r>
          </a:p>
          <a:p>
            <a:pPr marL="342900" indent="-342900" algn="just">
              <a:buAutoNum type="arabicPeriod"/>
            </a:pPr>
            <a:r>
              <a:rPr lang="en-US" sz="2000" dirty="0">
                <a:solidFill>
                  <a:srgbClr val="002060"/>
                </a:solidFill>
                <a:latin typeface="Times New Roman" panose="02020603050405020304" pitchFamily="18" charset="0"/>
                <a:cs typeface="Times New Roman" panose="02020603050405020304" pitchFamily="18" charset="0"/>
              </a:rPr>
              <a:t>Undertaking focus group discussion for analyzing the issues in education and its resolving way</a:t>
            </a:r>
          </a:p>
          <a:p>
            <a:pPr marL="342900" indent="-342900" algn="just">
              <a:buAutoNum type="arabicPeriod"/>
            </a:pPr>
            <a:r>
              <a:rPr lang="en-US" sz="2000" dirty="0">
                <a:solidFill>
                  <a:srgbClr val="002060"/>
                </a:solidFill>
                <a:latin typeface="Times New Roman" panose="02020603050405020304" pitchFamily="18" charset="0"/>
                <a:cs typeface="Times New Roman" panose="02020603050405020304" pitchFamily="18" charset="0"/>
              </a:rPr>
              <a:t>Undertaking research in global settings for reviewing policy and ensuring implementation</a:t>
            </a:r>
          </a:p>
          <a:p>
            <a:pPr marL="342900" indent="-342900" algn="just">
              <a:buAutoNum type="arabicPeriod"/>
            </a:pPr>
            <a:r>
              <a:rPr lang="en-US" sz="2000" dirty="0">
                <a:solidFill>
                  <a:srgbClr val="002060"/>
                </a:solidFill>
                <a:latin typeface="Times New Roman" panose="02020603050405020304" pitchFamily="18" charset="0"/>
                <a:cs typeface="Times New Roman" panose="02020603050405020304" pitchFamily="18" charset="0"/>
              </a:rPr>
              <a:t>Developing learning management system and resources </a:t>
            </a:r>
          </a:p>
          <a:p>
            <a:pPr marL="342900" indent="-342900" algn="just">
              <a:buAutoNum type="arabicPeriod"/>
            </a:pPr>
            <a:r>
              <a:rPr lang="en-US" sz="2000" dirty="0">
                <a:solidFill>
                  <a:srgbClr val="002060"/>
                </a:solidFill>
                <a:latin typeface="Times New Roman" panose="02020603050405020304" pitchFamily="18" charset="0"/>
                <a:cs typeface="Times New Roman" panose="02020603050405020304" pitchFamily="18" charset="0"/>
              </a:rPr>
              <a:t>Guiding institution in teaching learning, assessment &amp; evaluation, research activities, conducting workshops, capacity building </a:t>
            </a:r>
            <a:r>
              <a:rPr lang="en-US" sz="2000" dirty="0" err="1">
                <a:solidFill>
                  <a:srgbClr val="002060"/>
                </a:solidFill>
                <a:latin typeface="Times New Roman" panose="02020603050405020304" pitchFamily="18" charset="0"/>
                <a:cs typeface="Times New Roman" panose="02020603050405020304" pitchFamily="18" charset="0"/>
              </a:rPr>
              <a:t>programme</a:t>
            </a:r>
            <a:r>
              <a:rPr lang="en-US" sz="2000" dirty="0">
                <a:solidFill>
                  <a:srgbClr val="002060"/>
                </a:solidFill>
                <a:latin typeface="Times New Roman" panose="02020603050405020304" pitchFamily="18" charset="0"/>
                <a:cs typeface="Times New Roman" panose="02020603050405020304" pitchFamily="18" charset="0"/>
              </a:rPr>
              <a:t> for professional development of teachers,  symposium and others professional curricular activities</a:t>
            </a:r>
          </a:p>
          <a:p>
            <a:pPr marL="342900" indent="-342900" algn="ctr">
              <a:buAutoNum type="arabicPeriod"/>
            </a:pPr>
            <a:endParaRPr lang="en-US" sz="2000" dirty="0"/>
          </a:p>
        </p:txBody>
      </p:sp>
    </p:spTree>
    <p:extLst>
      <p:ext uri="{BB962C8B-B14F-4D97-AF65-F5344CB8AC3E}">
        <p14:creationId xmlns:p14="http://schemas.microsoft.com/office/powerpoint/2010/main" val="855334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A670DC-EFED-40B0-9994-DDA73F75672D}"/>
              </a:ext>
            </a:extLst>
          </p:cNvPr>
          <p:cNvSpPr>
            <a:spLocks noGrp="1"/>
          </p:cNvSpPr>
          <p:nvPr>
            <p:ph idx="1"/>
          </p:nvPr>
        </p:nvSpPr>
        <p:spPr>
          <a:xfrm>
            <a:off x="335901" y="307910"/>
            <a:ext cx="11569959" cy="6223519"/>
          </a:xfrm>
        </p:spPr>
        <p:txBody>
          <a:bodyPr>
            <a:normAutofit/>
          </a:bodyPr>
          <a:lstStyle/>
          <a:p>
            <a:pPr marL="0" indent="0">
              <a:buNone/>
            </a:pPr>
            <a:r>
              <a:rPr lang="en-US" sz="3200" dirty="0">
                <a:solidFill>
                  <a:srgbClr val="002060"/>
                </a:solidFill>
                <a:latin typeface="Times New Roman" panose="02020603050405020304" pitchFamily="18" charset="0"/>
                <a:cs typeface="Times New Roman" panose="02020603050405020304" pitchFamily="18" charset="0"/>
              </a:rPr>
              <a:t>Unit 4.Critical Study of Other Educational </a:t>
            </a:r>
            <a:r>
              <a:rPr lang="en-US" sz="3200" dirty="0" err="1">
                <a:solidFill>
                  <a:srgbClr val="002060"/>
                </a:solidFill>
                <a:latin typeface="Times New Roman" panose="02020603050405020304" pitchFamily="18" charset="0"/>
                <a:cs typeface="Times New Roman" panose="02020603050405020304" pitchFamily="18" charset="0"/>
              </a:rPr>
              <a:t>Programmes</a:t>
            </a:r>
            <a:r>
              <a:rPr lang="en-US" sz="3200" dirty="0">
                <a:solidFill>
                  <a:srgbClr val="002060"/>
                </a:solidFill>
                <a:latin typeface="Times New Roman" panose="02020603050405020304" pitchFamily="18" charset="0"/>
                <a:cs typeface="Times New Roman" panose="02020603050405020304" pitchFamily="18" charset="0"/>
              </a:rPr>
              <a:t>:</a:t>
            </a:r>
          </a:p>
          <a:p>
            <a:pPr marL="0" indent="0">
              <a:buNone/>
            </a:pPr>
            <a:r>
              <a:rPr lang="en-US" sz="2000" b="1" dirty="0"/>
              <a:t>Quality and internationalization of Higher Education.</a:t>
            </a:r>
          </a:p>
          <a:p>
            <a:pPr marL="0" indent="0">
              <a:buNone/>
            </a:pPr>
            <a:r>
              <a:rPr lang="en-US" b="1" dirty="0">
                <a:effectLst/>
                <a:latin typeface="Times New Roman" panose="02020603050405020304" pitchFamily="18" charset="0"/>
                <a:ea typeface="Times New Roman" panose="02020603050405020304" pitchFamily="18" charset="0"/>
              </a:rPr>
              <a:t>Key elements of Internationalization of Higher Education:</a:t>
            </a:r>
          </a:p>
          <a:p>
            <a:pPr marL="342900" lvl="0" indent="-342900">
              <a:spcBef>
                <a:spcPts val="935"/>
              </a:spcBef>
              <a:buSzPts val="1400"/>
              <a:buFont typeface="Wingdings" panose="05000000000000000000" pitchFamily="2" charset="2"/>
              <a:buChar char=""/>
              <a:tabLst>
                <a:tab pos="533400" algn="l"/>
              </a:tabLst>
            </a:pPr>
            <a:r>
              <a:rPr lang="en-US" sz="36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International Reputation of educational institutions</a:t>
            </a:r>
            <a:endParaRPr lang="en-US" sz="36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25"/>
              </a:spcBef>
              <a:buSzPts val="1400"/>
              <a:buFont typeface="Wingdings" panose="05000000000000000000" pitchFamily="2" charset="2"/>
              <a:buChar char=""/>
              <a:tabLst>
                <a:tab pos="533400" algn="l"/>
              </a:tabLst>
            </a:pPr>
            <a:r>
              <a:rPr lang="en-US" sz="36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MoU/International Collaboration</a:t>
            </a:r>
            <a:endParaRPr lang="en-US" sz="36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455"/>
              </a:spcBef>
              <a:buSzPts val="1400"/>
              <a:buFont typeface="Wingdings" panose="05000000000000000000" pitchFamily="2" charset="2"/>
              <a:buChar char=""/>
              <a:tabLst>
                <a:tab pos="533400" algn="l"/>
              </a:tabLst>
            </a:pPr>
            <a:r>
              <a:rPr lang="en-US" sz="36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Inbound and outbound students; mobility</a:t>
            </a:r>
            <a:endParaRPr lang="en-US" sz="36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25"/>
              </a:spcBef>
              <a:buSzPts val="1400"/>
              <a:buFont typeface="Wingdings" panose="05000000000000000000" pitchFamily="2" charset="2"/>
              <a:buChar char=""/>
              <a:tabLst>
                <a:tab pos="533400" algn="l"/>
              </a:tabLst>
            </a:pPr>
            <a:r>
              <a:rPr lang="en-US" sz="36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Quality parameters</a:t>
            </a:r>
            <a:endParaRPr lang="en-US" sz="36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30"/>
              </a:spcBef>
              <a:buSzPts val="1400"/>
              <a:buFont typeface="Wingdings" panose="05000000000000000000" pitchFamily="2" charset="2"/>
              <a:buChar char=""/>
              <a:tabLst>
                <a:tab pos="533400" algn="l"/>
              </a:tabLst>
            </a:pPr>
            <a:r>
              <a:rPr lang="en-US" sz="36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Educational planning and management</a:t>
            </a:r>
            <a:endParaRPr lang="en-US" sz="36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25"/>
              </a:spcBef>
              <a:buSzPts val="1400"/>
              <a:buFont typeface="Wingdings" panose="05000000000000000000" pitchFamily="2" charset="2"/>
              <a:buChar char=""/>
              <a:tabLst>
                <a:tab pos="533400" algn="l"/>
              </a:tabLst>
            </a:pPr>
            <a:r>
              <a:rPr lang="en-US" sz="36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Public expenditure in Education</a:t>
            </a:r>
            <a:endParaRPr lang="en-US" sz="36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0" indent="0">
              <a:buNone/>
            </a:pPr>
            <a:endParaRPr lang="en-US" sz="3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3057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A670DC-EFED-40B0-9994-DDA73F75672D}"/>
              </a:ext>
            </a:extLst>
          </p:cNvPr>
          <p:cNvSpPr>
            <a:spLocks noGrp="1"/>
          </p:cNvSpPr>
          <p:nvPr>
            <p:ph idx="1"/>
          </p:nvPr>
        </p:nvSpPr>
        <p:spPr>
          <a:xfrm>
            <a:off x="335901" y="307910"/>
            <a:ext cx="11569959" cy="6223519"/>
          </a:xfrm>
        </p:spPr>
        <p:txBody>
          <a:bodyPr>
            <a:normAutofit/>
          </a:bodyPr>
          <a:lstStyle/>
          <a:p>
            <a:pPr marL="0" indent="0">
              <a:buNone/>
            </a:pPr>
            <a:endParaRPr lang="en-US" sz="2400" u="sng" dirty="0">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30"/>
              </a:spcBef>
              <a:buSzPts val="1400"/>
              <a:buFont typeface="Wingdings" panose="05000000000000000000" pitchFamily="2" charset="2"/>
              <a:buChar char=""/>
              <a:tabLst>
                <a:tab pos="533400" algn="l"/>
              </a:tabLst>
            </a:pPr>
            <a:r>
              <a:rPr lang="en-US" sz="32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No. and quality of research and publication</a:t>
            </a:r>
            <a:endParaRPr lang="en-US" sz="32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25"/>
              </a:spcBef>
              <a:buSzPts val="1400"/>
              <a:buFont typeface="Wingdings" panose="05000000000000000000" pitchFamily="2" charset="2"/>
              <a:buChar char=""/>
              <a:tabLst>
                <a:tab pos="533400" algn="l"/>
              </a:tabLst>
            </a:pPr>
            <a:r>
              <a:rPr lang="en-US" sz="32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Status of Productivity by research contribution</a:t>
            </a:r>
            <a:endParaRPr lang="en-US" sz="32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30"/>
              </a:spcBef>
              <a:buSzPts val="1400"/>
              <a:buFont typeface="Wingdings" panose="05000000000000000000" pitchFamily="2" charset="2"/>
              <a:buChar char=""/>
              <a:tabLst>
                <a:tab pos="533400" algn="l"/>
              </a:tabLst>
            </a:pPr>
            <a:r>
              <a:rPr lang="en-US" sz="32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Use of GDP in Education</a:t>
            </a:r>
            <a:endParaRPr lang="en-US" sz="32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25"/>
              </a:spcBef>
              <a:buSzPts val="1400"/>
              <a:buFont typeface="Wingdings" panose="05000000000000000000" pitchFamily="2" charset="2"/>
              <a:buChar char=""/>
              <a:tabLst>
                <a:tab pos="533400" algn="l"/>
              </a:tabLst>
            </a:pPr>
            <a:r>
              <a:rPr lang="en-US" sz="32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Cybersecurity</a:t>
            </a:r>
            <a:endParaRPr lang="en-US" sz="32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30"/>
              </a:spcBef>
              <a:buSzPts val="1400"/>
              <a:buFont typeface="Wingdings" panose="05000000000000000000" pitchFamily="2" charset="2"/>
              <a:buChar char=""/>
              <a:tabLst>
                <a:tab pos="533400" algn="l"/>
              </a:tabLst>
            </a:pPr>
            <a:r>
              <a:rPr lang="en-US" sz="32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Technological advancement and digital economy based Educational </a:t>
            </a:r>
            <a:r>
              <a:rPr lang="en-US" sz="3200" u="none" strike="noStrike" dirty="0" err="1">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Programme</a:t>
            </a:r>
            <a:endParaRPr lang="en-US" sz="32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25"/>
              </a:spcBef>
              <a:buSzPts val="1400"/>
              <a:buFont typeface="Wingdings" panose="05000000000000000000" pitchFamily="2" charset="2"/>
              <a:buChar char=""/>
              <a:tabLst>
                <a:tab pos="533400" algn="l"/>
              </a:tabLst>
            </a:pPr>
            <a:r>
              <a:rPr lang="en-US" sz="32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Cross-cultural/global exposure of education</a:t>
            </a:r>
            <a:endParaRPr lang="en-US" sz="32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30"/>
              </a:spcBef>
              <a:buSzPts val="1400"/>
              <a:buFont typeface="Wingdings" panose="05000000000000000000" pitchFamily="2" charset="2"/>
              <a:buChar char=""/>
              <a:tabLst>
                <a:tab pos="533400" algn="l"/>
              </a:tabLst>
            </a:pPr>
            <a:r>
              <a:rPr lang="en-US" sz="32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Employability of course and curriculum</a:t>
            </a:r>
            <a:endParaRPr lang="en-US" sz="32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342900" lvl="0" indent="-342900">
              <a:spcBef>
                <a:spcPts val="125"/>
              </a:spcBef>
              <a:buSzPts val="1400"/>
              <a:buFont typeface="Wingdings" panose="05000000000000000000" pitchFamily="2" charset="2"/>
              <a:buChar char=""/>
              <a:tabLst>
                <a:tab pos="533400" algn="l"/>
              </a:tabLst>
            </a:pPr>
            <a:r>
              <a:rPr lang="en-US" sz="3200" u="none" strike="noStrike"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rPr>
              <a:t>Educational, medical, economic benefits/opportunities giving with course/degrees.</a:t>
            </a:r>
            <a:endParaRPr lang="en-US" sz="3200" u="sng" dirty="0">
              <a:solidFill>
                <a:schemeClr val="accent2">
                  <a:lumMod val="60000"/>
                  <a:lumOff val="40000"/>
                </a:schemeClr>
              </a:solidFill>
              <a:effectLst/>
              <a:uFill>
                <a:solidFill>
                  <a:srgbClr val="000000"/>
                </a:solidFill>
              </a:uFill>
              <a:latin typeface="Times New Roman" panose="02020603050405020304" pitchFamily="18" charset="0"/>
              <a:ea typeface="Wingdings" panose="05000000000000000000" pitchFamily="2" charset="2"/>
              <a:cs typeface="Wingdings" panose="05000000000000000000" pitchFamily="2" charset="2"/>
            </a:endParaRPr>
          </a:p>
          <a:p>
            <a:pPr marL="0" indent="0">
              <a:buNone/>
            </a:pPr>
            <a:endParaRPr lang="en-US" sz="3600" dirty="0">
              <a:solidFill>
                <a:schemeClr val="accent2">
                  <a:lumMod val="60000"/>
                  <a:lumOff val="40000"/>
                </a:schemeClr>
              </a:solidFill>
              <a:effectLst/>
              <a:latin typeface="Times New Roman" panose="02020603050405020304" pitchFamily="18" charset="0"/>
              <a:ea typeface="Times New Roman" panose="02020603050405020304" pitchFamily="18" charset="0"/>
            </a:endParaRPr>
          </a:p>
          <a:p>
            <a:pPr marL="0" indent="0">
              <a:buNone/>
            </a:pPr>
            <a:endParaRPr lang="en-US" sz="3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6092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F3E48F6-9C1A-49D3-8C7A-F7F46FBC96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2473" y="93307"/>
            <a:ext cx="10543591" cy="6624734"/>
          </a:xfrm>
        </p:spPr>
      </p:pic>
    </p:spTree>
    <p:extLst>
      <p:ext uri="{BB962C8B-B14F-4D97-AF65-F5344CB8AC3E}">
        <p14:creationId xmlns:p14="http://schemas.microsoft.com/office/powerpoint/2010/main" val="3039264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815D19-B588-4667-8199-5C6CDA91005B}"/>
              </a:ext>
            </a:extLst>
          </p:cNvPr>
          <p:cNvSpPr>
            <a:spLocks noGrp="1"/>
          </p:cNvSpPr>
          <p:nvPr>
            <p:ph idx="1"/>
          </p:nvPr>
        </p:nvSpPr>
        <p:spPr>
          <a:xfrm>
            <a:off x="363894" y="270588"/>
            <a:ext cx="11430000" cy="6326155"/>
          </a:xfrm>
        </p:spPr>
        <p:txBody>
          <a:bodyPr/>
          <a:lstStyle/>
          <a:p>
            <a:pPr marL="0" indent="0">
              <a:buNone/>
            </a:pPr>
            <a:r>
              <a:rPr lang="en-US" dirty="0">
                <a:hlinkClick r:id="rId2"/>
              </a:rPr>
              <a:t>https://drive.google.com/file/d/1VSsSesFw8wid8t7JcYz0xmeyX_EFVnGx/view?usp=drive_web&amp;authuser=0</a:t>
            </a:r>
            <a:endParaRPr lang="en-US" dirty="0"/>
          </a:p>
          <a:p>
            <a:pPr marL="0" indent="0">
              <a:buNone/>
            </a:pPr>
            <a:endParaRPr lang="en-US" dirty="0"/>
          </a:p>
          <a:p>
            <a:pPr marL="0" indent="0">
              <a:buNone/>
            </a:pPr>
            <a:r>
              <a:rPr lang="en-US" dirty="0">
                <a:hlinkClick r:id="rId3"/>
              </a:rPr>
              <a:t>https://drive.google.com/file/d/14s7FZa-4-fTeQR11OpFQISsAMyGRIF4I/view?usp=drive_web&amp;authuser=0</a:t>
            </a:r>
            <a:endParaRPr lang="en-US" dirty="0"/>
          </a:p>
          <a:p>
            <a:pPr marL="0" indent="0">
              <a:buNone/>
            </a:pPr>
            <a:endParaRPr lang="en-US" dirty="0"/>
          </a:p>
          <a:p>
            <a:pPr marL="0" indent="0">
              <a:buNone/>
            </a:pPr>
            <a:endParaRPr lang="en-US" dirty="0"/>
          </a:p>
          <a:p>
            <a:pPr marL="0" indent="0">
              <a:buNone/>
            </a:pPr>
            <a:r>
              <a:rPr lang="en-US" dirty="0">
                <a:hlinkClick r:id="rId4"/>
              </a:rPr>
              <a:t>https://drive.google.com/file/d/1_-Wi3AZ4l_aPr5S5fjfqeyCL-s6BgLND/view?usp=drive_web&amp;authuser=0</a:t>
            </a:r>
            <a:endParaRPr lang="en-US" dirty="0"/>
          </a:p>
          <a:p>
            <a:pPr marL="0" indent="0">
              <a:buNone/>
            </a:pPr>
            <a:endParaRPr lang="en-US" dirty="0"/>
          </a:p>
        </p:txBody>
      </p:sp>
    </p:spTree>
    <p:extLst>
      <p:ext uri="{BB962C8B-B14F-4D97-AF65-F5344CB8AC3E}">
        <p14:creationId xmlns:p14="http://schemas.microsoft.com/office/powerpoint/2010/main" val="1418667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55C6CA-EA65-43B8-8DAE-6CBCC64C7291}"/>
              </a:ext>
            </a:extLst>
          </p:cNvPr>
          <p:cNvSpPr>
            <a:spLocks noGrp="1"/>
          </p:cNvSpPr>
          <p:nvPr>
            <p:ph idx="1"/>
          </p:nvPr>
        </p:nvSpPr>
        <p:spPr>
          <a:xfrm>
            <a:off x="401216" y="307910"/>
            <a:ext cx="11420670" cy="6410131"/>
          </a:xfrm>
        </p:spPr>
        <p:txBody>
          <a:bodyPr/>
          <a:lstStyle/>
          <a:p>
            <a:r>
              <a:rPr lang="en-US" dirty="0"/>
              <a:t>1. To acquaint the students with educational systems in terms of factors and approaches of comparative education</a:t>
            </a:r>
          </a:p>
          <a:p>
            <a:r>
              <a:rPr lang="en-US" dirty="0"/>
              <a:t>3. To orient the students to assess the efficacy of educational systems of various countries. </a:t>
            </a:r>
          </a:p>
          <a:p>
            <a:r>
              <a:rPr lang="en-US" dirty="0"/>
              <a:t>4. To develop an understanding among the students to solve the prevailing problems of education in India through the discipline of education.</a:t>
            </a:r>
          </a:p>
        </p:txBody>
      </p:sp>
    </p:spTree>
    <p:extLst>
      <p:ext uri="{BB962C8B-B14F-4D97-AF65-F5344CB8AC3E}">
        <p14:creationId xmlns:p14="http://schemas.microsoft.com/office/powerpoint/2010/main" val="1117199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55C6CA-EA65-43B8-8DAE-6CBCC64C7291}"/>
              </a:ext>
            </a:extLst>
          </p:cNvPr>
          <p:cNvSpPr>
            <a:spLocks noGrp="1"/>
          </p:cNvSpPr>
          <p:nvPr>
            <p:ph idx="1"/>
          </p:nvPr>
        </p:nvSpPr>
        <p:spPr>
          <a:xfrm>
            <a:off x="401216" y="307910"/>
            <a:ext cx="11420670" cy="6410131"/>
          </a:xfrm>
        </p:spPr>
        <p:txBody>
          <a:bodyPr/>
          <a:lstStyle/>
          <a:p>
            <a:pPr marL="0" indent="0" algn="ctr">
              <a:buNone/>
            </a:pPr>
            <a:r>
              <a:rPr lang="en-US" sz="2000" b="1" dirty="0">
                <a:solidFill>
                  <a:srgbClr val="002060"/>
                </a:solidFill>
              </a:rPr>
              <a:t>Unit2. Approaches &amp; Methods </a:t>
            </a:r>
          </a:p>
          <a:p>
            <a:pPr marL="0" indent="0">
              <a:buNone/>
            </a:pPr>
            <a:endParaRPr lang="en-US" dirty="0"/>
          </a:p>
          <a:p>
            <a:pPr marL="0" indent="0">
              <a:buNone/>
            </a:pPr>
            <a:endParaRPr lang="en-US" dirty="0"/>
          </a:p>
        </p:txBody>
      </p:sp>
      <p:graphicFrame>
        <p:nvGraphicFramePr>
          <p:cNvPr id="2" name="Table 3">
            <a:extLst>
              <a:ext uri="{FF2B5EF4-FFF2-40B4-BE49-F238E27FC236}">
                <a16:creationId xmlns:a16="http://schemas.microsoft.com/office/drawing/2014/main" id="{1E237370-957F-4FD4-8E5A-9DBAE3B3A61A}"/>
              </a:ext>
            </a:extLst>
          </p:cNvPr>
          <p:cNvGraphicFramePr>
            <a:graphicFrameLocks noGrp="1"/>
          </p:cNvGraphicFramePr>
          <p:nvPr>
            <p:extLst>
              <p:ext uri="{D42A27DB-BD31-4B8C-83A1-F6EECF244321}">
                <p14:modId xmlns:p14="http://schemas.microsoft.com/office/powerpoint/2010/main" val="2669069679"/>
              </p:ext>
            </p:extLst>
          </p:nvPr>
        </p:nvGraphicFramePr>
        <p:xfrm>
          <a:off x="780662" y="713481"/>
          <a:ext cx="11010122" cy="5699760"/>
        </p:xfrm>
        <a:graphic>
          <a:graphicData uri="http://schemas.openxmlformats.org/drawingml/2006/table">
            <a:tbl>
              <a:tblPr firstRow="1" bandRow="1">
                <a:tableStyleId>{93296810-A885-4BE3-A3E7-6D5BEEA58F35}</a:tableStyleId>
              </a:tblPr>
              <a:tblGrid>
                <a:gridCol w="5449077">
                  <a:extLst>
                    <a:ext uri="{9D8B030D-6E8A-4147-A177-3AD203B41FA5}">
                      <a16:colId xmlns:a16="http://schemas.microsoft.com/office/drawing/2014/main" val="1455413501"/>
                    </a:ext>
                  </a:extLst>
                </a:gridCol>
                <a:gridCol w="5561045">
                  <a:extLst>
                    <a:ext uri="{9D8B030D-6E8A-4147-A177-3AD203B41FA5}">
                      <a16:colId xmlns:a16="http://schemas.microsoft.com/office/drawing/2014/main" val="1990285365"/>
                    </a:ext>
                  </a:extLst>
                </a:gridCol>
              </a:tblGrid>
              <a:tr h="5590903">
                <a:tc>
                  <a:txBody>
                    <a:bodyPr/>
                    <a:lstStyle/>
                    <a:p>
                      <a:pPr algn="ctr"/>
                      <a:r>
                        <a:rPr lang="en-US" sz="2800" b="1" dirty="0">
                          <a:latin typeface="Times New Roman" panose="02020603050405020304" pitchFamily="18" charset="0"/>
                          <a:cs typeface="Times New Roman" panose="02020603050405020304" pitchFamily="18" charset="0"/>
                        </a:rPr>
                        <a:t>Approaches</a:t>
                      </a:r>
                      <a:endParaRPr lang="en-US" sz="2000" dirty="0">
                        <a:latin typeface="Times New Roman" panose="02020603050405020304" pitchFamily="18" charset="0"/>
                        <a:cs typeface="Times New Roman" panose="02020603050405020304" pitchFamily="18" charset="0"/>
                      </a:endParaRPr>
                    </a:p>
                    <a:p>
                      <a:pPr marL="342900" indent="-342900">
                        <a:buAutoNum type="arabicPeriod"/>
                      </a:pPr>
                      <a:r>
                        <a:rPr lang="en-US" sz="2000" dirty="0">
                          <a:solidFill>
                            <a:srgbClr val="002060"/>
                          </a:solidFill>
                          <a:latin typeface="Times New Roman" panose="02020603050405020304" pitchFamily="18" charset="0"/>
                          <a:cs typeface="Times New Roman" panose="02020603050405020304" pitchFamily="18" charset="0"/>
                        </a:rPr>
                        <a:t>Refers to the theoretical framework of Comparative education through which problem or concept can be drawn, graph or solution or investigation can be plan</a:t>
                      </a:r>
                    </a:p>
                    <a:p>
                      <a:pPr marL="342900" indent="-342900">
                        <a:buAutoNum type="arabicPeriod"/>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buAutoNum type="arabicPeriod"/>
                      </a:pPr>
                      <a:r>
                        <a:rPr lang="en-US" sz="2000" dirty="0">
                          <a:solidFill>
                            <a:srgbClr val="002060"/>
                          </a:solidFill>
                          <a:latin typeface="Times New Roman" panose="02020603050405020304" pitchFamily="18" charset="0"/>
                          <a:cs typeface="Times New Roman" panose="02020603050405020304" pitchFamily="18" charset="0"/>
                        </a:rPr>
                        <a:t>Refers to the direction or angle though which nature of variables or phenomenon regarding comparative education can be lensed </a:t>
                      </a:r>
                    </a:p>
                    <a:p>
                      <a:pPr marL="342900" indent="-342900">
                        <a:buAutoNum type="arabicPeriod"/>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buAutoNum type="arabicPeriod"/>
                      </a:pPr>
                      <a:r>
                        <a:rPr lang="en-US" sz="2000" dirty="0">
                          <a:solidFill>
                            <a:srgbClr val="002060"/>
                          </a:solidFill>
                          <a:latin typeface="Times New Roman" panose="02020603050405020304" pitchFamily="18" charset="0"/>
                          <a:cs typeface="Times New Roman" panose="02020603050405020304" pitchFamily="18" charset="0"/>
                        </a:rPr>
                        <a:t>Approaches have to be decided or planed before selecting the methods</a:t>
                      </a:r>
                    </a:p>
                    <a:p>
                      <a:pPr marL="342900" indent="-342900">
                        <a:buAutoNum type="arabicPeriod"/>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buAutoNum type="arabicPeriod"/>
                      </a:pPr>
                      <a:r>
                        <a:rPr lang="en-US" sz="2000" dirty="0">
                          <a:solidFill>
                            <a:srgbClr val="002060"/>
                          </a:solidFill>
                          <a:latin typeface="Times New Roman" panose="02020603050405020304" pitchFamily="18" charset="0"/>
                          <a:cs typeface="Times New Roman" panose="02020603050405020304" pitchFamily="18" charset="0"/>
                        </a:rPr>
                        <a:t>It is the foundational assumption that assumed or premised to be true</a:t>
                      </a:r>
                    </a:p>
                    <a:p>
                      <a:pPr marL="342900" indent="-342900">
                        <a:buAutoNum type="arabicPeriod"/>
                      </a:pP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800" b="1" dirty="0">
                          <a:latin typeface="Times New Roman" panose="02020603050405020304" pitchFamily="18" charset="0"/>
                          <a:cs typeface="Times New Roman" panose="02020603050405020304" pitchFamily="18" charset="0"/>
                        </a:rPr>
                        <a:t>Methods</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a:solidFill>
                            <a:schemeClr val="accent2">
                              <a:lumMod val="50000"/>
                            </a:schemeClr>
                          </a:solidFill>
                          <a:latin typeface="Times New Roman" panose="02020603050405020304" pitchFamily="18" charset="0"/>
                          <a:cs typeface="Times New Roman" panose="02020603050405020304" pitchFamily="18" charset="0"/>
                        </a:rPr>
                        <a:t>1. Practical aspects through which aim of investigation can be executed, achieved, hypotheses can be tested or problem can be answered, work can be projected, plan can be implemented  or actioned.</a:t>
                      </a:r>
                    </a:p>
                    <a:p>
                      <a:pPr marL="0" indent="0">
                        <a:buNone/>
                      </a:pPr>
                      <a:endParaRPr lang="en-US" sz="2000" dirty="0">
                        <a:solidFill>
                          <a:schemeClr val="accent2">
                            <a:lumMod val="50000"/>
                          </a:schemeClr>
                        </a:solidFill>
                        <a:latin typeface="Times New Roman" panose="02020603050405020304" pitchFamily="18" charset="0"/>
                        <a:cs typeface="Times New Roman" panose="02020603050405020304" pitchFamily="18" charset="0"/>
                      </a:endParaRPr>
                    </a:p>
                    <a:p>
                      <a:pPr marL="0" indent="0">
                        <a:buNone/>
                      </a:pPr>
                      <a:r>
                        <a:rPr lang="en-US" sz="2000" dirty="0">
                          <a:solidFill>
                            <a:schemeClr val="accent2">
                              <a:lumMod val="50000"/>
                            </a:schemeClr>
                          </a:solidFill>
                          <a:latin typeface="Times New Roman" panose="02020603050405020304" pitchFamily="18" charset="0"/>
                          <a:cs typeface="Times New Roman" panose="02020603050405020304" pitchFamily="18" charset="0"/>
                        </a:rPr>
                        <a:t>2. Refers to the process through which steps or directions can be practiced for achieving the goal.</a:t>
                      </a:r>
                    </a:p>
                    <a:p>
                      <a:pPr marL="342900" indent="-342900">
                        <a:buAutoNum type="arabicPeriod"/>
                      </a:pPr>
                      <a:endParaRPr lang="en-US" sz="2000" dirty="0">
                        <a:solidFill>
                          <a:schemeClr val="accent2">
                            <a:lumMod val="50000"/>
                          </a:schemeClr>
                        </a:solidFill>
                        <a:latin typeface="Times New Roman" panose="02020603050405020304" pitchFamily="18" charset="0"/>
                        <a:cs typeface="Times New Roman" panose="02020603050405020304" pitchFamily="18" charset="0"/>
                      </a:endParaRPr>
                    </a:p>
                    <a:p>
                      <a:pPr marL="0" indent="0">
                        <a:buNone/>
                      </a:pPr>
                      <a:r>
                        <a:rPr lang="en-US" sz="2000" dirty="0">
                          <a:solidFill>
                            <a:schemeClr val="accent2">
                              <a:lumMod val="50000"/>
                            </a:schemeClr>
                          </a:solidFill>
                          <a:latin typeface="Times New Roman" panose="02020603050405020304" pitchFamily="18" charset="0"/>
                          <a:cs typeface="Times New Roman" panose="02020603050405020304" pitchFamily="18" charset="0"/>
                        </a:rPr>
                        <a:t>3. Methods can be selected after planning the approaches.</a:t>
                      </a:r>
                    </a:p>
                    <a:p>
                      <a:pPr marL="0" indent="0">
                        <a:buNone/>
                      </a:pPr>
                      <a:endParaRPr lang="en-US" sz="2000" dirty="0">
                        <a:solidFill>
                          <a:schemeClr val="accent2">
                            <a:lumMod val="50000"/>
                          </a:schemeClr>
                        </a:solidFill>
                        <a:latin typeface="Times New Roman" panose="02020603050405020304" pitchFamily="18" charset="0"/>
                        <a:cs typeface="Times New Roman" panose="02020603050405020304" pitchFamily="18" charset="0"/>
                      </a:endParaRPr>
                    </a:p>
                    <a:p>
                      <a:pPr marL="0" indent="0">
                        <a:buNone/>
                      </a:pPr>
                      <a:r>
                        <a:rPr lang="en-US" sz="2000" dirty="0">
                          <a:solidFill>
                            <a:schemeClr val="accent2">
                              <a:lumMod val="50000"/>
                            </a:schemeClr>
                          </a:solidFill>
                          <a:latin typeface="Times New Roman" panose="02020603050405020304" pitchFamily="18" charset="0"/>
                          <a:cs typeface="Times New Roman" panose="02020603050405020304" pitchFamily="18" charset="0"/>
                        </a:rPr>
                        <a:t>4. It is the way which foundational assumption can be validated or verified by undertaking research.</a:t>
                      </a:r>
                    </a:p>
                    <a:p>
                      <a:pPr marL="342900" indent="-342900">
                        <a:buAutoNum type="arabicPeriod"/>
                      </a:pP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418794218"/>
                  </a:ext>
                </a:extLst>
              </a:tr>
            </a:tbl>
          </a:graphicData>
        </a:graphic>
      </p:graphicFrame>
    </p:spTree>
    <p:extLst>
      <p:ext uri="{BB962C8B-B14F-4D97-AF65-F5344CB8AC3E}">
        <p14:creationId xmlns:p14="http://schemas.microsoft.com/office/powerpoint/2010/main" val="2830976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55C6CA-EA65-43B8-8DAE-6CBCC64C7291}"/>
              </a:ext>
            </a:extLst>
          </p:cNvPr>
          <p:cNvSpPr>
            <a:spLocks noGrp="1"/>
          </p:cNvSpPr>
          <p:nvPr>
            <p:ph idx="1"/>
          </p:nvPr>
        </p:nvSpPr>
        <p:spPr>
          <a:xfrm>
            <a:off x="401216" y="307910"/>
            <a:ext cx="11420670" cy="6410131"/>
          </a:xfrm>
        </p:spPr>
        <p:txBody>
          <a:bodyPr>
            <a:normAutofit/>
          </a:bodyPr>
          <a:lstStyle/>
          <a:p>
            <a:pPr marL="0" indent="0">
              <a:buNone/>
            </a:pPr>
            <a:r>
              <a:rPr lang="en-US" sz="3600" dirty="0">
                <a:solidFill>
                  <a:srgbClr val="002060"/>
                </a:solidFill>
                <a:latin typeface="Times New Roman" panose="02020603050405020304" pitchFamily="18" charset="0"/>
                <a:cs typeface="Times New Roman" panose="02020603050405020304" pitchFamily="18" charset="0"/>
              </a:rPr>
              <a:t>Approaches and Methods of comparative education in the light of research paradigm:</a:t>
            </a:r>
            <a:endParaRPr lang="en-US" sz="5400" dirty="0">
              <a:solidFill>
                <a:srgbClr val="002060"/>
              </a:solidFill>
              <a:latin typeface="Times New Roman" panose="02020603050405020304" pitchFamily="18" charset="0"/>
              <a:cs typeface="Times New Roman" panose="02020603050405020304" pitchFamily="18" charset="0"/>
            </a:endParaRPr>
          </a:p>
          <a:p>
            <a:pPr marL="0" indent="0" algn="ctr">
              <a:buNone/>
            </a:pPr>
            <a:endParaRPr lang="en-US" sz="4000" dirty="0">
              <a:solidFill>
                <a:srgbClr val="002060"/>
              </a:solidFill>
              <a:latin typeface="Times New Roman" panose="02020603050405020304" pitchFamily="18" charset="0"/>
              <a:cs typeface="Times New Roman" panose="02020603050405020304" pitchFamily="18" charset="0"/>
            </a:endParaRPr>
          </a:p>
          <a:p>
            <a:pPr marL="342900" indent="-342900" algn="just">
              <a:buAutoNum type="arabicPeriod"/>
            </a:pPr>
            <a:endParaRPr lang="en-US" sz="1400" dirty="0">
              <a:solidFill>
                <a:srgbClr val="00206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A2D91F4B-53B5-4E12-A92E-D0B07709CCBA}"/>
              </a:ext>
            </a:extLst>
          </p:cNvPr>
          <p:cNvSpPr/>
          <p:nvPr/>
        </p:nvSpPr>
        <p:spPr>
          <a:xfrm>
            <a:off x="6885216" y="1504561"/>
            <a:ext cx="3783562" cy="1012379"/>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1800" dirty="0">
                <a:solidFill>
                  <a:srgbClr val="002060"/>
                </a:solidFill>
                <a:latin typeface="Times New Roman" panose="02020603050405020304" pitchFamily="18" charset="0"/>
                <a:cs typeface="Times New Roman" panose="02020603050405020304" pitchFamily="18" charset="0"/>
              </a:rPr>
              <a:t>4. </a:t>
            </a:r>
            <a:r>
              <a:rPr lang="en-US" sz="1600" dirty="0">
                <a:solidFill>
                  <a:srgbClr val="002060"/>
                </a:solidFill>
                <a:latin typeface="Times New Roman" panose="02020603050405020304" pitchFamily="18" charset="0"/>
                <a:cs typeface="Times New Roman" panose="02020603050405020304" pitchFamily="18" charset="0"/>
              </a:rPr>
              <a:t>The approach of studying, investigating  comparative education is quite similar to the approach of research methodology </a:t>
            </a:r>
            <a:endParaRPr lang="en-US" sz="1800" dirty="0">
              <a:solidFill>
                <a:srgbClr val="002060"/>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FBB1979F-8884-4271-A364-28289724F5E5}"/>
              </a:ext>
            </a:extLst>
          </p:cNvPr>
          <p:cNvSpPr/>
          <p:nvPr/>
        </p:nvSpPr>
        <p:spPr>
          <a:xfrm>
            <a:off x="5496121" y="2500597"/>
            <a:ext cx="3564294" cy="101237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1800" dirty="0">
                <a:solidFill>
                  <a:srgbClr val="002060"/>
                </a:solidFill>
                <a:latin typeface="Times New Roman" panose="02020603050405020304" pitchFamily="18" charset="0"/>
                <a:cs typeface="Times New Roman" panose="02020603050405020304" pitchFamily="18" charset="0"/>
              </a:rPr>
              <a:t>3. </a:t>
            </a:r>
            <a:r>
              <a:rPr lang="en-US" sz="1600" dirty="0">
                <a:solidFill>
                  <a:srgbClr val="002060"/>
                </a:solidFill>
                <a:latin typeface="Times New Roman" panose="02020603050405020304" pitchFamily="18" charset="0"/>
                <a:cs typeface="Times New Roman" panose="02020603050405020304" pitchFamily="18" charset="0"/>
              </a:rPr>
              <a:t>This similarity can be traced and discussed through the analysis of research paradigm or world views</a:t>
            </a:r>
            <a:endParaRPr lang="en-US" sz="1800" dirty="0">
              <a:solidFill>
                <a:srgbClr val="002060"/>
              </a:solidFill>
              <a:latin typeface="Times New Roman" panose="02020603050405020304" pitchFamily="18" charset="0"/>
              <a:cs typeface="Times New Roman" panose="02020603050405020304" pitchFamily="18" charset="0"/>
            </a:endParaRPr>
          </a:p>
          <a:p>
            <a:pPr marL="0" indent="0" algn="just">
              <a:buNone/>
            </a:pPr>
            <a:r>
              <a:rPr lang="en-US" sz="1800" dirty="0">
                <a:solidFill>
                  <a:srgbClr val="002060"/>
                </a:solidFill>
                <a:latin typeface="Times New Roman" panose="02020603050405020304" pitchFamily="18" charset="0"/>
                <a:cs typeface="Times New Roman" panose="02020603050405020304" pitchFamily="18" charset="0"/>
              </a:rPr>
              <a:t>	 </a:t>
            </a:r>
          </a:p>
        </p:txBody>
      </p:sp>
      <p:sp>
        <p:nvSpPr>
          <p:cNvPr id="5" name="Rectangle 4">
            <a:extLst>
              <a:ext uri="{FF2B5EF4-FFF2-40B4-BE49-F238E27FC236}">
                <a16:creationId xmlns:a16="http://schemas.microsoft.com/office/drawing/2014/main" id="{9CACBA94-3BDC-4768-9125-B5D3CA46E3E3}"/>
              </a:ext>
            </a:extLst>
          </p:cNvPr>
          <p:cNvSpPr/>
          <p:nvPr/>
        </p:nvSpPr>
        <p:spPr>
          <a:xfrm>
            <a:off x="2852836" y="3352022"/>
            <a:ext cx="4537788" cy="150222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n-US" sz="1800" dirty="0">
                <a:solidFill>
                  <a:srgbClr val="002060"/>
                </a:solidFill>
                <a:latin typeface="Times New Roman" panose="02020603050405020304" pitchFamily="18" charset="0"/>
                <a:cs typeface="Times New Roman" panose="02020603050405020304" pitchFamily="18" charset="0"/>
              </a:rPr>
              <a:t>2</a:t>
            </a:r>
            <a:r>
              <a:rPr lang="en-US" sz="1600" dirty="0">
                <a:solidFill>
                  <a:srgbClr val="002060"/>
                </a:solidFill>
                <a:latin typeface="Times New Roman" panose="02020603050405020304" pitchFamily="18" charset="0"/>
                <a:cs typeface="Times New Roman" panose="02020603050405020304" pitchFamily="18" charset="0"/>
              </a:rPr>
              <a:t>.Educational  phenomenon, variables, problems or concern can be understood, investigated or solved through the Disciplinary,        multidisciplinary, interdisciplinary and transdisciplinary approaches of research </a:t>
            </a:r>
          </a:p>
          <a:p>
            <a:pPr marL="342900" indent="-342900" algn="just">
              <a:buAutoNum type="arabicPeriod"/>
            </a:pPr>
            <a:endParaRPr lang="en-US" sz="1800" dirty="0">
              <a:solidFill>
                <a:srgbClr val="002060"/>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2EDAA15E-AD2A-41C9-9119-9EF771C5A8AE}"/>
              </a:ext>
            </a:extLst>
          </p:cNvPr>
          <p:cNvSpPr/>
          <p:nvPr/>
        </p:nvSpPr>
        <p:spPr>
          <a:xfrm>
            <a:off x="164842" y="4609323"/>
            <a:ext cx="5032309" cy="2108717"/>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marL="342900" indent="-342900" algn="just">
              <a:buAutoNum type="arabicPeriod"/>
            </a:pPr>
            <a:r>
              <a:rPr lang="en-US" sz="1600" dirty="0">
                <a:solidFill>
                  <a:srgbClr val="002060"/>
                </a:solidFill>
                <a:latin typeface="Times New Roman" panose="02020603050405020304" pitchFamily="18" charset="0"/>
                <a:cs typeface="Times New Roman" panose="02020603050405020304" pitchFamily="18" charset="0"/>
              </a:rPr>
              <a:t>Idea of comparative education can be traced back to the history of revolutionary thinking which can be understood through the discission of critical theory, liberalization, existentialism, progressivism and the practice of pragmatism in each and every aspects of life where sense of revolution and development reached only by Education</a:t>
            </a:r>
          </a:p>
          <a:p>
            <a:pPr marL="342900" indent="-342900" algn="just">
              <a:buAutoNum type="arabicPeriod"/>
            </a:pPr>
            <a:endParaRPr lang="en-US" sz="1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6311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55C6CA-EA65-43B8-8DAE-6CBCC64C7291}"/>
              </a:ext>
            </a:extLst>
          </p:cNvPr>
          <p:cNvSpPr>
            <a:spLocks noGrp="1"/>
          </p:cNvSpPr>
          <p:nvPr>
            <p:ph idx="1"/>
          </p:nvPr>
        </p:nvSpPr>
        <p:spPr>
          <a:xfrm>
            <a:off x="130629" y="149290"/>
            <a:ext cx="11933853" cy="6568751"/>
          </a:xfrm>
        </p:spPr>
        <p:txBody>
          <a:bodyPr/>
          <a:lstStyle/>
          <a:p>
            <a:pPr marL="0" indent="0">
              <a:buNone/>
            </a:pPr>
            <a:endParaRPr lang="en-US" dirty="0"/>
          </a:p>
        </p:txBody>
      </p:sp>
      <p:sp>
        <p:nvSpPr>
          <p:cNvPr id="2" name="Rectangle: Rounded Corners 1">
            <a:extLst>
              <a:ext uri="{FF2B5EF4-FFF2-40B4-BE49-F238E27FC236}">
                <a16:creationId xmlns:a16="http://schemas.microsoft.com/office/drawing/2014/main" id="{A2191E18-5A81-4301-A842-894BCB516736}"/>
              </a:ext>
            </a:extLst>
          </p:cNvPr>
          <p:cNvSpPr/>
          <p:nvPr/>
        </p:nvSpPr>
        <p:spPr>
          <a:xfrm>
            <a:off x="600255" y="1542662"/>
            <a:ext cx="4572000" cy="85841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Qualitative approaches</a:t>
            </a:r>
          </a:p>
        </p:txBody>
      </p:sp>
      <p:sp>
        <p:nvSpPr>
          <p:cNvPr id="4" name="Rectangle: Rounded Corners 3">
            <a:extLst>
              <a:ext uri="{FF2B5EF4-FFF2-40B4-BE49-F238E27FC236}">
                <a16:creationId xmlns:a16="http://schemas.microsoft.com/office/drawing/2014/main" id="{4FFDAFF4-42B0-4EDA-9384-A87A28DAB5CE}"/>
              </a:ext>
            </a:extLst>
          </p:cNvPr>
          <p:cNvSpPr/>
          <p:nvPr/>
        </p:nvSpPr>
        <p:spPr>
          <a:xfrm>
            <a:off x="3153740" y="3429000"/>
            <a:ext cx="1863013" cy="85841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Philosophical</a:t>
            </a:r>
          </a:p>
        </p:txBody>
      </p:sp>
      <p:sp>
        <p:nvSpPr>
          <p:cNvPr id="5" name="Rectangle: Rounded Corners 4">
            <a:extLst>
              <a:ext uri="{FF2B5EF4-FFF2-40B4-BE49-F238E27FC236}">
                <a16:creationId xmlns:a16="http://schemas.microsoft.com/office/drawing/2014/main" id="{710DB067-0F40-47EF-86EB-1ED6A9A4BC4E}"/>
              </a:ext>
            </a:extLst>
          </p:cNvPr>
          <p:cNvSpPr/>
          <p:nvPr/>
        </p:nvSpPr>
        <p:spPr>
          <a:xfrm>
            <a:off x="6523645" y="1542662"/>
            <a:ext cx="4572000" cy="858416"/>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dirty="0"/>
              <a:t>Quantitative approaches</a:t>
            </a:r>
          </a:p>
        </p:txBody>
      </p:sp>
      <p:sp>
        <p:nvSpPr>
          <p:cNvPr id="6" name="Rectangle: Rounded Corners 5">
            <a:extLst>
              <a:ext uri="{FF2B5EF4-FFF2-40B4-BE49-F238E27FC236}">
                <a16:creationId xmlns:a16="http://schemas.microsoft.com/office/drawing/2014/main" id="{CD9027F5-4AB4-4A4A-9416-589F8C724075}"/>
              </a:ext>
            </a:extLst>
          </p:cNvPr>
          <p:cNvSpPr/>
          <p:nvPr/>
        </p:nvSpPr>
        <p:spPr>
          <a:xfrm>
            <a:off x="6523645" y="3565851"/>
            <a:ext cx="1863012" cy="72156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statistical</a:t>
            </a:r>
          </a:p>
        </p:txBody>
      </p:sp>
      <p:sp>
        <p:nvSpPr>
          <p:cNvPr id="7" name="Rectangle: Rounded Corners 6">
            <a:extLst>
              <a:ext uri="{FF2B5EF4-FFF2-40B4-BE49-F238E27FC236}">
                <a16:creationId xmlns:a16="http://schemas.microsoft.com/office/drawing/2014/main" id="{E1933C91-39EA-4AA3-85BB-528D94943926}"/>
              </a:ext>
            </a:extLst>
          </p:cNvPr>
          <p:cNvSpPr/>
          <p:nvPr/>
        </p:nvSpPr>
        <p:spPr>
          <a:xfrm>
            <a:off x="600255" y="3429000"/>
            <a:ext cx="1971871" cy="85841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Historical</a:t>
            </a:r>
          </a:p>
        </p:txBody>
      </p:sp>
      <p:sp>
        <p:nvSpPr>
          <p:cNvPr id="8" name="Rectangle: Rounded Corners 7">
            <a:extLst>
              <a:ext uri="{FF2B5EF4-FFF2-40B4-BE49-F238E27FC236}">
                <a16:creationId xmlns:a16="http://schemas.microsoft.com/office/drawing/2014/main" id="{437A2962-62A7-41B7-B1F8-DE4B982934C6}"/>
              </a:ext>
            </a:extLst>
          </p:cNvPr>
          <p:cNvSpPr/>
          <p:nvPr/>
        </p:nvSpPr>
        <p:spPr>
          <a:xfrm>
            <a:off x="9342272" y="3565852"/>
            <a:ext cx="1766594" cy="72156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scientific</a:t>
            </a:r>
          </a:p>
        </p:txBody>
      </p:sp>
      <p:sp>
        <p:nvSpPr>
          <p:cNvPr id="9" name="Rectangle: Rounded Corners 8">
            <a:extLst>
              <a:ext uri="{FF2B5EF4-FFF2-40B4-BE49-F238E27FC236}">
                <a16:creationId xmlns:a16="http://schemas.microsoft.com/office/drawing/2014/main" id="{8F36380D-238B-4400-89C2-C7F149103DE0}"/>
              </a:ext>
            </a:extLst>
          </p:cNvPr>
          <p:cNvSpPr/>
          <p:nvPr/>
        </p:nvSpPr>
        <p:spPr>
          <a:xfrm>
            <a:off x="1346716" y="4515238"/>
            <a:ext cx="3085325" cy="85841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Cross-cultural/global</a:t>
            </a:r>
          </a:p>
        </p:txBody>
      </p:sp>
      <p:sp>
        <p:nvSpPr>
          <p:cNvPr id="12" name="Rectangle 11">
            <a:extLst>
              <a:ext uri="{FF2B5EF4-FFF2-40B4-BE49-F238E27FC236}">
                <a16:creationId xmlns:a16="http://schemas.microsoft.com/office/drawing/2014/main" id="{06922009-D03F-4055-B9DB-A3A579897DA7}"/>
              </a:ext>
            </a:extLst>
          </p:cNvPr>
          <p:cNvSpPr/>
          <p:nvPr/>
        </p:nvSpPr>
        <p:spPr>
          <a:xfrm>
            <a:off x="3415004" y="391886"/>
            <a:ext cx="4971653" cy="72156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Approaches</a:t>
            </a:r>
          </a:p>
        </p:txBody>
      </p:sp>
      <p:sp>
        <p:nvSpPr>
          <p:cNvPr id="14" name="Arrow: Down 13">
            <a:extLst>
              <a:ext uri="{FF2B5EF4-FFF2-40B4-BE49-F238E27FC236}">
                <a16:creationId xmlns:a16="http://schemas.microsoft.com/office/drawing/2014/main" id="{A9F4E5A4-F3CE-4E32-8D59-3808630149FF}"/>
              </a:ext>
            </a:extLst>
          </p:cNvPr>
          <p:cNvSpPr/>
          <p:nvPr/>
        </p:nvSpPr>
        <p:spPr>
          <a:xfrm>
            <a:off x="5457612" y="1248748"/>
            <a:ext cx="780676" cy="5878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3534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E86A440-9AAB-4FC3-8C02-F482276C897F}"/>
              </a:ext>
            </a:extLst>
          </p:cNvPr>
          <p:cNvSpPr>
            <a:spLocks noGrp="1"/>
          </p:cNvSpPr>
          <p:nvPr>
            <p:ph idx="1"/>
          </p:nvPr>
        </p:nvSpPr>
        <p:spPr>
          <a:xfrm>
            <a:off x="472233" y="264499"/>
            <a:ext cx="3648787" cy="649901"/>
          </a:xfrm>
          <a:prstGeom prst="round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rtlCol="0" anchor="ctr">
            <a:normAutofit/>
          </a:bodyPr>
          <a:lstStyle/>
          <a:p>
            <a:pPr marL="0" indent="0" algn="ctr">
              <a:buNone/>
            </a:pPr>
            <a:r>
              <a:rPr lang="en-US" sz="2400" dirty="0"/>
              <a:t>Qualitative approaches</a:t>
            </a:r>
          </a:p>
        </p:txBody>
      </p:sp>
      <p:sp>
        <p:nvSpPr>
          <p:cNvPr id="5" name="Rectangle: Rounded Corners 4">
            <a:extLst>
              <a:ext uri="{FF2B5EF4-FFF2-40B4-BE49-F238E27FC236}">
                <a16:creationId xmlns:a16="http://schemas.microsoft.com/office/drawing/2014/main" id="{5C8D507F-7FB7-4FA7-9321-E1106FCC4043}"/>
              </a:ext>
            </a:extLst>
          </p:cNvPr>
          <p:cNvSpPr/>
          <p:nvPr/>
        </p:nvSpPr>
        <p:spPr>
          <a:xfrm>
            <a:off x="8070982" y="264498"/>
            <a:ext cx="3015334" cy="747161"/>
          </a:xfrm>
          <a:prstGeom prst="round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3">
            <a:schemeClr val="lt1"/>
          </a:lnRef>
          <a:fillRef idx="1">
            <a:schemeClr val="accent6"/>
          </a:fillRef>
          <a:effectRef idx="1">
            <a:schemeClr val="accent6"/>
          </a:effectRef>
          <a:fontRef idx="minor">
            <a:schemeClr val="lt1"/>
          </a:fontRef>
        </p:style>
        <p:txBody>
          <a:bodyPr rtlCol="0" anchor="ctr"/>
          <a:lstStyle/>
          <a:p>
            <a:pPr algn="ctr"/>
            <a:r>
              <a:rPr lang="en-US" sz="2000" dirty="0"/>
              <a:t>Quantitative approaches</a:t>
            </a:r>
          </a:p>
        </p:txBody>
      </p:sp>
      <p:sp>
        <p:nvSpPr>
          <p:cNvPr id="6" name="Rectangle: Rounded Corners 5">
            <a:extLst>
              <a:ext uri="{FF2B5EF4-FFF2-40B4-BE49-F238E27FC236}">
                <a16:creationId xmlns:a16="http://schemas.microsoft.com/office/drawing/2014/main" id="{D76A7369-B8BB-41E4-B7B5-0527180EA338}"/>
              </a:ext>
            </a:extLst>
          </p:cNvPr>
          <p:cNvSpPr/>
          <p:nvPr/>
        </p:nvSpPr>
        <p:spPr>
          <a:xfrm>
            <a:off x="472233" y="1011659"/>
            <a:ext cx="3508827" cy="2920482"/>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2">
            <a:schemeClr val="accent2"/>
          </a:fillRef>
          <a:effectRef idx="1">
            <a:schemeClr val="accent2"/>
          </a:effectRef>
          <a:fontRef idx="minor">
            <a:schemeClr val="dk1"/>
          </a:fontRef>
        </p:style>
        <p:txBody>
          <a:bodyPr rtlCol="0" anchor="ctr"/>
          <a:lstStyle/>
          <a:p>
            <a:pPr marL="0" indent="0" algn="just">
              <a:buNone/>
            </a:pPr>
            <a:r>
              <a:rPr lang="en-US" sz="2400" dirty="0">
                <a:latin typeface="Times New Roman" panose="02020603050405020304" pitchFamily="18" charset="0"/>
                <a:cs typeface="Times New Roman" panose="02020603050405020304" pitchFamily="18" charset="0"/>
              </a:rPr>
              <a:t>Specific considerations are needed as we explore the educational phenomenon involving issues, policies, process and practice in global settings.</a:t>
            </a:r>
          </a:p>
          <a:p>
            <a:pPr marL="0" indent="0" algn="just">
              <a:buNone/>
            </a:pPr>
            <a:endParaRPr lang="en-US" dirty="0">
              <a:latin typeface="Times New Roman" panose="02020603050405020304" pitchFamily="18"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id="{D501973D-D5BC-478D-993D-A7E7AE503ECA}"/>
              </a:ext>
            </a:extLst>
          </p:cNvPr>
          <p:cNvSpPr/>
          <p:nvPr/>
        </p:nvSpPr>
        <p:spPr>
          <a:xfrm>
            <a:off x="7824235" y="1080017"/>
            <a:ext cx="3508827" cy="2845838"/>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6"/>
          </a:lnRef>
          <a:fillRef idx="2">
            <a:schemeClr val="accent6"/>
          </a:fillRef>
          <a:effectRef idx="1">
            <a:schemeClr val="accent6"/>
          </a:effectRef>
          <a:fontRef idx="minor">
            <a:schemeClr val="dk1"/>
          </a:fontRef>
        </p:style>
        <p:txBody>
          <a:bodyPr rtlCol="0" anchor="ctr"/>
          <a:lstStyle/>
          <a:p>
            <a:pPr marL="0" indent="0" algn="just">
              <a:buNone/>
            </a:pPr>
            <a:r>
              <a:rPr lang="en-US" dirty="0">
                <a:latin typeface="Times New Roman" panose="02020603050405020304" pitchFamily="18" charset="0"/>
                <a:cs typeface="Times New Roman" panose="02020603050405020304" pitchFamily="18" charset="0"/>
              </a:rPr>
              <a:t>Specific consideration are needed when we explain the issues or variables involving practices and policies addressing educational challenges in global settings. This approach naturally employ statistical, experimental literacy to map the reality behind problems.</a:t>
            </a:r>
          </a:p>
        </p:txBody>
      </p:sp>
      <p:sp>
        <p:nvSpPr>
          <p:cNvPr id="8" name="Arrow: Down 7">
            <a:extLst>
              <a:ext uri="{FF2B5EF4-FFF2-40B4-BE49-F238E27FC236}">
                <a16:creationId xmlns:a16="http://schemas.microsoft.com/office/drawing/2014/main" id="{AA9CFFFD-A61E-4468-B19B-94C136913BE4}"/>
              </a:ext>
            </a:extLst>
          </p:cNvPr>
          <p:cNvSpPr/>
          <p:nvPr/>
        </p:nvSpPr>
        <p:spPr>
          <a:xfrm>
            <a:off x="2258525" y="4013783"/>
            <a:ext cx="438538" cy="314001"/>
          </a:xfrm>
          <a:prstGeom prst="downArrow">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9" name="Arrow: Down 8">
            <a:extLst>
              <a:ext uri="{FF2B5EF4-FFF2-40B4-BE49-F238E27FC236}">
                <a16:creationId xmlns:a16="http://schemas.microsoft.com/office/drawing/2014/main" id="{7B143CC3-0013-41D8-B290-E572615D94C8}"/>
              </a:ext>
            </a:extLst>
          </p:cNvPr>
          <p:cNvSpPr/>
          <p:nvPr/>
        </p:nvSpPr>
        <p:spPr>
          <a:xfrm>
            <a:off x="9458907" y="4063481"/>
            <a:ext cx="438538" cy="314001"/>
          </a:xfrm>
          <a:prstGeom prst="downArrow">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0C095B3-54FF-442D-AC54-FD9A8AB1C492}"/>
              </a:ext>
            </a:extLst>
          </p:cNvPr>
          <p:cNvSpPr/>
          <p:nvPr/>
        </p:nvSpPr>
        <p:spPr>
          <a:xfrm>
            <a:off x="1678472" y="4993302"/>
            <a:ext cx="1571171" cy="755778"/>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solidFill>
                  <a:srgbClr val="FFFF00"/>
                </a:solidFill>
              </a:rPr>
              <a:t>Historical</a:t>
            </a:r>
          </a:p>
        </p:txBody>
      </p:sp>
      <p:sp>
        <p:nvSpPr>
          <p:cNvPr id="11" name="Oval 10">
            <a:extLst>
              <a:ext uri="{FF2B5EF4-FFF2-40B4-BE49-F238E27FC236}">
                <a16:creationId xmlns:a16="http://schemas.microsoft.com/office/drawing/2014/main" id="{B41B3A5B-36B4-457B-9BCB-B6242FED824C}"/>
              </a:ext>
            </a:extLst>
          </p:cNvPr>
          <p:cNvSpPr/>
          <p:nvPr/>
        </p:nvSpPr>
        <p:spPr>
          <a:xfrm>
            <a:off x="86048" y="4187826"/>
            <a:ext cx="2053253" cy="755778"/>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solidFill>
                  <a:srgbClr val="FFFF00"/>
                </a:solidFill>
              </a:rPr>
              <a:t>Philosophical</a:t>
            </a:r>
          </a:p>
        </p:txBody>
      </p:sp>
      <p:sp>
        <p:nvSpPr>
          <p:cNvPr id="12" name="Oval 11">
            <a:extLst>
              <a:ext uri="{FF2B5EF4-FFF2-40B4-BE49-F238E27FC236}">
                <a16:creationId xmlns:a16="http://schemas.microsoft.com/office/drawing/2014/main" id="{37363205-FEEA-4E8F-9EE3-BFC555353DF5}"/>
              </a:ext>
            </a:extLst>
          </p:cNvPr>
          <p:cNvSpPr/>
          <p:nvPr/>
        </p:nvSpPr>
        <p:spPr>
          <a:xfrm>
            <a:off x="2811105" y="4170784"/>
            <a:ext cx="2053253" cy="772820"/>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rgbClr val="FFFF00"/>
                </a:solidFill>
              </a:rPr>
              <a:t>Cross cultural</a:t>
            </a:r>
          </a:p>
        </p:txBody>
      </p:sp>
      <p:sp>
        <p:nvSpPr>
          <p:cNvPr id="13" name="Oval 12">
            <a:extLst>
              <a:ext uri="{FF2B5EF4-FFF2-40B4-BE49-F238E27FC236}">
                <a16:creationId xmlns:a16="http://schemas.microsoft.com/office/drawing/2014/main" id="{6006FFCA-1F07-4901-9122-7D951949667A}"/>
              </a:ext>
            </a:extLst>
          </p:cNvPr>
          <p:cNvSpPr/>
          <p:nvPr/>
        </p:nvSpPr>
        <p:spPr>
          <a:xfrm>
            <a:off x="9896670" y="4220482"/>
            <a:ext cx="2053253" cy="772820"/>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FFFF00"/>
                </a:solidFill>
              </a:rPr>
              <a:t>scientific</a:t>
            </a:r>
          </a:p>
        </p:txBody>
      </p:sp>
      <p:sp>
        <p:nvSpPr>
          <p:cNvPr id="14" name="Oval 13">
            <a:extLst>
              <a:ext uri="{FF2B5EF4-FFF2-40B4-BE49-F238E27FC236}">
                <a16:creationId xmlns:a16="http://schemas.microsoft.com/office/drawing/2014/main" id="{FF51C90E-F263-41B1-9254-CD073072A4FC}"/>
              </a:ext>
            </a:extLst>
          </p:cNvPr>
          <p:cNvSpPr/>
          <p:nvPr/>
        </p:nvSpPr>
        <p:spPr>
          <a:xfrm>
            <a:off x="7380514" y="4220482"/>
            <a:ext cx="2053253" cy="772820"/>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FFFF00"/>
                </a:solidFill>
              </a:rPr>
              <a:t>statistica</a:t>
            </a:r>
            <a:r>
              <a:rPr lang="en-US" dirty="0"/>
              <a:t>l</a:t>
            </a:r>
          </a:p>
        </p:txBody>
      </p:sp>
    </p:spTree>
    <p:extLst>
      <p:ext uri="{BB962C8B-B14F-4D97-AF65-F5344CB8AC3E}">
        <p14:creationId xmlns:p14="http://schemas.microsoft.com/office/powerpoint/2010/main" val="2228395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55C6CA-EA65-43B8-8DAE-6CBCC64C7291}"/>
              </a:ext>
            </a:extLst>
          </p:cNvPr>
          <p:cNvSpPr>
            <a:spLocks noGrp="1"/>
          </p:cNvSpPr>
          <p:nvPr>
            <p:ph idx="1"/>
          </p:nvPr>
        </p:nvSpPr>
        <p:spPr>
          <a:xfrm>
            <a:off x="307909" y="214604"/>
            <a:ext cx="11420670" cy="6410131"/>
          </a:xfrm>
        </p:spPr>
        <p:txBody>
          <a:bodyPr/>
          <a:lstStyle/>
          <a:p>
            <a:pPr marL="0" indent="0" algn="just">
              <a:buNone/>
            </a:pPr>
            <a:r>
              <a:rPr lang="en-US" sz="4000" b="1" dirty="0">
                <a:solidFill>
                  <a:srgbClr val="FF0000"/>
                </a:solidFill>
                <a:latin typeface="Times New Roman" panose="02020603050405020304" pitchFamily="18" charset="0"/>
                <a:cs typeface="Times New Roman" panose="02020603050405020304" pitchFamily="18" charset="0"/>
              </a:rPr>
              <a:t>Qualitative approaches :</a:t>
            </a:r>
          </a:p>
          <a:p>
            <a:pPr marL="0" indent="0" algn="just">
              <a:buNone/>
            </a:pPr>
            <a:endParaRPr lang="en-US" dirty="0">
              <a:solidFill>
                <a:srgbClr val="FF0000"/>
              </a:solidFill>
              <a:latin typeface="Times New Roman" panose="02020603050405020304" pitchFamily="18" charset="0"/>
              <a:cs typeface="Times New Roman" panose="02020603050405020304" pitchFamily="18" charset="0"/>
            </a:endParaRPr>
          </a:p>
          <a:p>
            <a:pPr marL="0" indent="0" algn="just">
              <a:buNone/>
            </a:pPr>
            <a:r>
              <a:rPr lang="en-US" dirty="0">
                <a:solidFill>
                  <a:srgbClr val="FF0000"/>
                </a:solidFill>
                <a:latin typeface="Times New Roman" panose="02020603050405020304" pitchFamily="18" charset="0"/>
                <a:cs typeface="Times New Roman" panose="02020603050405020304" pitchFamily="18" charset="0"/>
              </a:rPr>
              <a:t>Historical Approach</a:t>
            </a:r>
          </a:p>
          <a:p>
            <a:pPr marL="0" indent="0" algn="just">
              <a:buNone/>
            </a:pPr>
            <a:r>
              <a:rPr lang="en-US" dirty="0">
                <a:latin typeface="Times New Roman" panose="02020603050405020304" pitchFamily="18" charset="0"/>
                <a:cs typeface="Times New Roman" panose="02020603050405020304" pitchFamily="18" charset="0"/>
              </a:rPr>
              <a:t>Reconstructing educational historical development right from the first day when education was introduced into the place and the time of study. This approach will enable the researcher to identify the factors that are responsible for the current educational system of the country being studied. However, the problem with this approach is that greater emphasis is always placed on the past.</a:t>
            </a:r>
          </a:p>
        </p:txBody>
      </p:sp>
    </p:spTree>
    <p:extLst>
      <p:ext uri="{BB962C8B-B14F-4D97-AF65-F5344CB8AC3E}">
        <p14:creationId xmlns:p14="http://schemas.microsoft.com/office/powerpoint/2010/main" val="2798170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55C6CA-EA65-43B8-8DAE-6CBCC64C7291}"/>
              </a:ext>
            </a:extLst>
          </p:cNvPr>
          <p:cNvSpPr>
            <a:spLocks noGrp="1"/>
          </p:cNvSpPr>
          <p:nvPr>
            <p:ph idx="1"/>
          </p:nvPr>
        </p:nvSpPr>
        <p:spPr>
          <a:xfrm>
            <a:off x="401216" y="307910"/>
            <a:ext cx="11420670" cy="6410131"/>
          </a:xfrm>
        </p:spPr>
        <p:txBody>
          <a:bodyPr/>
          <a:lstStyle/>
          <a:p>
            <a:pPr marL="0" indent="0">
              <a:buNone/>
            </a:pPr>
            <a:r>
              <a:rPr lang="en-US" sz="3200" dirty="0">
                <a:solidFill>
                  <a:srgbClr val="FF0000"/>
                </a:solidFill>
                <a:latin typeface="Times New Roman" panose="02020603050405020304" pitchFamily="18" charset="0"/>
                <a:cs typeface="Times New Roman" panose="02020603050405020304" pitchFamily="18" charset="0"/>
              </a:rPr>
              <a:t>Philosophical approach:</a:t>
            </a:r>
          </a:p>
          <a:p>
            <a:pPr marL="0" indent="0" algn="just">
              <a:buNone/>
            </a:pPr>
            <a:r>
              <a:rPr lang="en-US" dirty="0">
                <a:latin typeface="Times New Roman" panose="02020603050405020304" pitchFamily="18" charset="0"/>
                <a:cs typeface="Times New Roman" panose="02020603050405020304" pitchFamily="18" charset="0"/>
              </a:rPr>
              <a:t>This approach will enable the researcher to identify, understand and restructure the factors responsible for the ideological foundation of educational system of the countries like philosophical frameworks of curriculum, aims of education, Teaching methodologi</a:t>
            </a:r>
            <a:r>
              <a:rPr lang="en-US" i="1" dirty="0">
                <a:latin typeface="Times New Roman" panose="02020603050405020304" pitchFamily="18" charset="0"/>
                <a:cs typeface="Times New Roman" panose="02020603050405020304" pitchFamily="18" charset="0"/>
              </a:rPr>
              <a:t>es for teaching learning.</a:t>
            </a:r>
          </a:p>
          <a:p>
            <a:pPr marL="0" indent="0" algn="just">
              <a:buNone/>
            </a:pPr>
            <a:r>
              <a:rPr lang="en-US" sz="3200" i="1" dirty="0">
                <a:solidFill>
                  <a:srgbClr val="FF0000"/>
                </a:solidFill>
                <a:latin typeface="Times New Roman" panose="02020603050405020304" pitchFamily="18" charset="0"/>
                <a:cs typeface="Times New Roman" panose="02020603050405020304" pitchFamily="18" charset="0"/>
              </a:rPr>
              <a:t>Cross cultural:</a:t>
            </a:r>
          </a:p>
          <a:p>
            <a:pPr marL="0" indent="0" algn="just">
              <a:buNone/>
            </a:pPr>
            <a:r>
              <a:rPr lang="en-US" dirty="0">
                <a:latin typeface="Times New Roman" panose="02020603050405020304" pitchFamily="18" charset="0"/>
                <a:cs typeface="Times New Roman" panose="02020603050405020304" pitchFamily="18" charset="0"/>
              </a:rPr>
              <a:t>This is an approach whereby all the variations existing from one area to another within the same or different ethnographic boundaries of the countries are taken into consideration while comparing the system of education of a foreign country with one’s educational system.</a:t>
            </a:r>
          </a:p>
        </p:txBody>
      </p:sp>
    </p:spTree>
    <p:extLst>
      <p:ext uri="{BB962C8B-B14F-4D97-AF65-F5344CB8AC3E}">
        <p14:creationId xmlns:p14="http://schemas.microsoft.com/office/powerpoint/2010/main" val="2425647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55C6CA-EA65-43B8-8DAE-6CBCC64C7291}"/>
              </a:ext>
            </a:extLst>
          </p:cNvPr>
          <p:cNvSpPr>
            <a:spLocks noGrp="1"/>
          </p:cNvSpPr>
          <p:nvPr>
            <p:ph idx="1"/>
          </p:nvPr>
        </p:nvSpPr>
        <p:spPr>
          <a:xfrm>
            <a:off x="401216" y="307910"/>
            <a:ext cx="11420670" cy="6410131"/>
          </a:xfrm>
        </p:spPr>
        <p:txBody>
          <a:bodyPr>
            <a:normAutofit/>
          </a:bodyPr>
          <a:lstStyle/>
          <a:p>
            <a:pPr marL="0" indent="0">
              <a:buNone/>
            </a:pPr>
            <a:r>
              <a:rPr lang="en-US" sz="4000" b="1" dirty="0">
                <a:solidFill>
                  <a:srgbClr val="00B050"/>
                </a:solidFill>
                <a:latin typeface="Times New Roman" panose="02020603050405020304" pitchFamily="18" charset="0"/>
                <a:cs typeface="Times New Roman" panose="02020603050405020304" pitchFamily="18" charset="0"/>
              </a:rPr>
              <a:t>Quantitative approaches:</a:t>
            </a:r>
          </a:p>
          <a:p>
            <a:pPr marL="0" indent="0">
              <a:buNone/>
            </a:pPr>
            <a:endParaRPr lang="en-US" sz="4000" b="1" dirty="0">
              <a:solidFill>
                <a:srgbClr val="00B050"/>
              </a:solidFill>
              <a:latin typeface="Times New Roman" panose="02020603050405020304" pitchFamily="18" charset="0"/>
              <a:cs typeface="Times New Roman" panose="02020603050405020304" pitchFamily="18" charset="0"/>
            </a:endParaRPr>
          </a:p>
          <a:p>
            <a:pPr marL="0" indent="0" algn="just">
              <a:buNone/>
            </a:pPr>
            <a:r>
              <a:rPr lang="en-US" sz="3200" dirty="0">
                <a:solidFill>
                  <a:srgbClr val="00B050"/>
                </a:solidFill>
                <a:latin typeface="Times New Roman" panose="02020603050405020304" pitchFamily="18" charset="0"/>
                <a:cs typeface="Times New Roman" panose="02020603050405020304" pitchFamily="18" charset="0"/>
              </a:rPr>
              <a:t>Statistical approach</a:t>
            </a:r>
            <a:r>
              <a:rPr lang="en-US" dirty="0">
                <a:solidFill>
                  <a:srgbClr val="00B050"/>
                </a:solidFill>
                <a:latin typeface="Times New Roman" panose="02020603050405020304" pitchFamily="18" charset="0"/>
                <a:cs typeface="Times New Roman" panose="02020603050405020304" pitchFamily="18" charset="0"/>
              </a:rPr>
              <a:t>:</a:t>
            </a:r>
          </a:p>
          <a:p>
            <a:pPr marL="0" indent="0" algn="just">
              <a:buNone/>
            </a:pPr>
            <a:r>
              <a:rPr lang="en-US" dirty="0">
                <a:latin typeface="Times New Roman" panose="02020603050405020304" pitchFamily="18" charset="0"/>
                <a:cs typeface="Times New Roman" panose="02020603050405020304" pitchFamily="18" charset="0"/>
              </a:rPr>
              <a:t>In this approach investigator will have to describe everything he finds on ground. Number of schools, student enrolment, number of teachers, number of the school buildings including classrooms as well as the number of subjects being offered. The numerical and graphical representation and reflection is needed to explain the variables of Educational context.</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7762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TotalTime>
  <Words>1303</Words>
  <Application>Microsoft Office PowerPoint</Application>
  <PresentationFormat>Widescreen</PresentationFormat>
  <Paragraphs>150</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SOUMYABRATA MAHAPATRA</dc:creator>
  <cp:lastModifiedBy>SOUMYABRATA MAHAPATRA</cp:lastModifiedBy>
  <cp:revision>74</cp:revision>
  <dcterms:created xsi:type="dcterms:W3CDTF">2021-06-09T14:11:28Z</dcterms:created>
  <dcterms:modified xsi:type="dcterms:W3CDTF">2021-06-10T16:37:06Z</dcterms:modified>
</cp:coreProperties>
</file>